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media/image1.jpeg" ContentType="image/jpeg"/>
  <Override PartName="/ppt/media/image2.jpe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3.jpeg" ContentType="image/jpe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0" name="Shape 2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3" name="Shape 2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1200">
                <a:latin typeface="等线"/>
                <a:ea typeface="等线"/>
                <a:cs typeface="等线"/>
                <a:sym typeface="等线"/>
              </a:defRPr>
            </a:pPr>
            <a:r>
              <a:t>账本 – 商业活动的记录系统，不同的商业网络需要不同的账本</a:t>
            </a:r>
          </a:p>
          <a:p>
            <a:pPr defTabSz="914400">
              <a:lnSpc>
                <a:spcPct val="100000"/>
              </a:lnSpc>
              <a:defRPr sz="1200">
                <a:latin typeface="等线"/>
                <a:ea typeface="等线"/>
                <a:cs typeface="等线"/>
                <a:sym typeface="等线"/>
              </a:defRPr>
            </a:pPr>
            <a:r>
              <a:t>交易 – 资产在账本上的转移（从一个持有者到另一个持有者）或核销</a:t>
            </a:r>
          </a:p>
          <a:p>
            <a:pPr defTabSz="914400">
              <a:lnSpc>
                <a:spcPct val="100000"/>
              </a:lnSpc>
              <a:defRPr sz="1200">
                <a:latin typeface="等线"/>
                <a:ea typeface="等线"/>
                <a:cs typeface="等线"/>
                <a:sym typeface="等线"/>
              </a:defRPr>
            </a:pPr>
            <a:r>
              <a:t>合约 – 交易发生的条件、规章制度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0" name="Shape 4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成品由仓库发至客户手中，由另一个物流公司承运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3" name="Shape 2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1200">
                <a:latin typeface="等线"/>
                <a:ea typeface="等线"/>
                <a:cs typeface="等线"/>
                <a:sym typeface="等线"/>
              </a:defRPr>
            </a:pPr>
            <a:r>
              <a:t>去中心化体系、多个成员共同维护分布式账本</a:t>
            </a:r>
          </a:p>
          <a:p>
            <a:pPr defTabSz="914400">
              <a:lnSpc>
                <a:spcPct val="100000"/>
              </a:lnSpc>
              <a:defRPr sz="1200">
                <a:latin typeface="等线"/>
                <a:ea typeface="等线"/>
                <a:cs typeface="等线"/>
                <a:sym typeface="等线"/>
              </a:defRPr>
            </a:pPr>
            <a:r>
              <a:t>基于共识机制、来源可信、不可篡改、交易不可逆</a:t>
            </a:r>
          </a:p>
          <a:p>
            <a:pPr defTabSz="914400">
              <a:lnSpc>
                <a:spcPct val="100000"/>
              </a:lnSpc>
              <a:defRPr sz="1200">
                <a:latin typeface="等线"/>
                <a:ea typeface="等线"/>
                <a:cs typeface="等线"/>
                <a:sym typeface="等线"/>
              </a:defRPr>
            </a:pPr>
            <a:r>
              <a:t>应用场景广泛：金融服务、征信、资源共享、投资管理、物联网与供应链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5" name="Shape 3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1200">
                <a:latin typeface="等线"/>
                <a:ea typeface="等线"/>
                <a:cs typeface="等线"/>
                <a:sym typeface="等线"/>
              </a:defRPr>
            </a:pPr>
            <a:r>
              <a:t>PoW - 无监督的开放平台</a:t>
            </a:r>
          </a:p>
          <a:p>
            <a:pPr defTabSz="914400">
              <a:lnSpc>
                <a:spcPct val="100000"/>
              </a:lnSpc>
              <a:defRPr sz="1200">
                <a:latin typeface="等线"/>
                <a:ea typeface="等线"/>
                <a:cs typeface="等线"/>
                <a:sym typeface="等线"/>
              </a:defRPr>
            </a:pPr>
            <a:r>
              <a:t>（亦称“联盟链”）相较于公开账本（“公有链”），</a:t>
            </a:r>
          </a:p>
          <a:p>
            <a:pPr defTabSz="914400">
              <a:lnSpc>
                <a:spcPct val="100000"/>
              </a:lnSpc>
              <a:defRPr sz="1200">
                <a:latin typeface="等线"/>
                <a:ea typeface="等线"/>
                <a:cs typeface="等线"/>
                <a:sym typeface="等线"/>
              </a:defRPr>
            </a:pPr>
            <a:r>
              <a:t>，否则区块链技术的应用范围将受限</a:t>
            </a:r>
          </a:p>
          <a:p>
            <a:pPr defTabSz="914400">
              <a:lnSpc>
                <a:spcPct val="100000"/>
              </a:lnSpc>
              <a:defRPr b="1" sz="1200">
                <a:latin typeface="等线"/>
                <a:ea typeface="等线"/>
                <a:cs typeface="等线"/>
                <a:sym typeface="等线"/>
              </a:defRPr>
            </a:pPr>
            <a:r>
              <a:t>我们搭建的区块链应用是基于商业网络的，与其面向企业的初衷相符合。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3" name="Shape 3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1200"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r>
              <a:t>（消逝时间量证明）（仲裁投票）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7" name="Shape 3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1200"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r>
              <a:t>若验证码与验证方重新算得的数值相一致，则验证成功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3" name="Shape 4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1200">
                <a:latin typeface="等线"/>
                <a:ea typeface="等线"/>
                <a:cs typeface="等线"/>
                <a:sym typeface="等线"/>
              </a:defRPr>
            </a:pPr>
            <a:r>
              <a:t>串行执行交易：DDoS攻击成功的要素</a:t>
            </a:r>
          </a:p>
          <a:p>
            <a:pPr defTabSz="914400">
              <a:lnSpc>
                <a:spcPct val="100000"/>
              </a:lnSpc>
              <a:defRPr sz="1200">
                <a:latin typeface="等线"/>
                <a:ea typeface="等线"/>
                <a:cs typeface="等线"/>
                <a:sym typeface="等线"/>
              </a:defRPr>
            </a:pPr>
            <a:r>
              <a:t>仅使用一个数据库（RocksDB）存储World State键值对，吞吐量低</a:t>
            </a:r>
          </a:p>
          <a:p>
            <a:pPr defTabSz="914400">
              <a:lnSpc>
                <a:spcPct val="100000"/>
              </a:lnSpc>
              <a:defRPr sz="1200">
                <a:latin typeface="等线"/>
                <a:ea typeface="等线"/>
                <a:cs typeface="等线"/>
                <a:sym typeface="等线"/>
              </a:defRPr>
            </a:pPr>
            <a:r>
              <a:t>所有网络节点均执行一遍交易</a:t>
            </a:r>
          </a:p>
          <a:p>
            <a:pPr defTabSz="914400">
              <a:lnSpc>
                <a:spcPct val="100000"/>
              </a:lnSpc>
              <a:defRPr sz="1200">
                <a:latin typeface="等线"/>
                <a:ea typeface="等线"/>
                <a:cs typeface="等线"/>
                <a:sym typeface="等线"/>
              </a:defRPr>
            </a:pPr>
          </a:p>
          <a:p>
            <a:pPr defTabSz="914400">
              <a:lnSpc>
                <a:spcPct val="100000"/>
              </a:lnSpc>
              <a:defRPr sz="1200">
                <a:latin typeface="等线"/>
                <a:ea typeface="等线"/>
                <a:cs typeface="等线"/>
                <a:sym typeface="等线"/>
              </a:defRPr>
            </a:pPr>
            <a:r>
              <a:t>网络节点的对等性导致本不应共享的商业机密被泄露</a:t>
            </a:r>
          </a:p>
          <a:p>
            <a:pPr defTabSz="914400">
              <a:lnSpc>
                <a:spcPct val="100000"/>
              </a:lnSpc>
              <a:defRPr sz="1200">
                <a:latin typeface="等线"/>
                <a:ea typeface="等线"/>
                <a:cs typeface="等线"/>
                <a:sym typeface="等线"/>
              </a:defRPr>
            </a:pPr>
            <a:r>
              <a:t>早期提供权限控制的成员服务（membership serive）不够灵活</a:t>
            </a:r>
          </a:p>
          <a:p>
            <a:pPr defTabSz="914400">
              <a:lnSpc>
                <a:spcPct val="100000"/>
              </a:lnSpc>
              <a:defRPr sz="1200">
                <a:latin typeface="等线"/>
                <a:ea typeface="等线"/>
                <a:cs typeface="等线"/>
                <a:sym typeface="等线"/>
              </a:defRPr>
            </a:pPr>
          </a:p>
          <a:p>
            <a:pPr defTabSz="914400">
              <a:lnSpc>
                <a:spcPct val="100000"/>
              </a:lnSpc>
              <a:defRPr sz="1200">
                <a:latin typeface="等线"/>
                <a:ea typeface="等线"/>
                <a:cs typeface="等线"/>
                <a:sym typeface="等线"/>
              </a:defRPr>
            </a:pPr>
            <a:r>
              <a:t>由于一个网络中只能部署一个智能合约，网络规模无法得到控制，类似于DDoS、Eclipse Attack的攻击仍具备可行性。</a:t>
            </a:r>
          </a:p>
          <a:p>
            <a:pPr defTabSz="914400">
              <a:lnSpc>
                <a:spcPct val="100000"/>
              </a:lnSpc>
              <a:defRPr sz="1200">
                <a:latin typeface="等线"/>
                <a:ea typeface="等线"/>
                <a:cs typeface="等线"/>
                <a:sym typeface="等线"/>
              </a:defRPr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2" name="Shape 4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1200">
                <a:latin typeface="等线"/>
                <a:ea typeface="等线"/>
                <a:cs typeface="等线"/>
                <a:sym typeface="等线"/>
              </a:defRPr>
            </a:pPr>
            <a:r>
              <a:t>每一条交易的确认需经过指定节点的背书</a:t>
            </a:r>
          </a:p>
          <a:p>
            <a:pPr defTabSz="914400">
              <a:lnSpc>
                <a:spcPct val="100000"/>
              </a:lnSpc>
              <a:defRPr sz="1200">
                <a:latin typeface="等线"/>
                <a:ea typeface="等线"/>
                <a:cs typeface="等线"/>
                <a:sym typeface="等线"/>
              </a:defRPr>
            </a:pPr>
          </a:p>
          <a:p>
            <a:pPr defTabSz="914400">
              <a:lnSpc>
                <a:spcPct val="100000"/>
              </a:lnSpc>
              <a:defRPr sz="1200">
                <a:latin typeface="等线"/>
                <a:ea typeface="等线"/>
                <a:cs typeface="等线"/>
                <a:sym typeface="等线"/>
              </a:defRPr>
            </a:pPr>
            <a:r>
              <a:t>一个p2p网络中可以有多个通道，一个节点可以加入多个通道</a:t>
            </a:r>
          </a:p>
          <a:p>
            <a:pPr defTabSz="914400">
              <a:lnSpc>
                <a:spcPct val="100000"/>
              </a:lnSpc>
              <a:defRPr sz="1200">
                <a:latin typeface="等线"/>
                <a:ea typeface="等线"/>
                <a:cs typeface="等线"/>
                <a:sym typeface="等线"/>
              </a:defRPr>
            </a:pPr>
            <a:r>
              <a:t>每个通道都由不同的节点组成，一个通道对应一个智能合约</a:t>
            </a:r>
          </a:p>
          <a:p>
            <a:pPr defTabSz="914400">
              <a:lnSpc>
                <a:spcPct val="100000"/>
              </a:lnSpc>
              <a:defRPr sz="1200">
                <a:latin typeface="等线"/>
                <a:ea typeface="等线"/>
                <a:cs typeface="等线"/>
                <a:sym typeface="等线"/>
              </a:defRPr>
            </a:pPr>
            <a:r>
              <a:t>便于将大的商业场景划分成不同的子模块，保证商业机密性，同时缓解性能瓶颈问题</a:t>
            </a:r>
          </a:p>
          <a:p>
            <a:pPr defTabSz="914400">
              <a:lnSpc>
                <a:spcPct val="100000"/>
              </a:lnSpc>
              <a:defRPr sz="1200">
                <a:latin typeface="等线"/>
                <a:ea typeface="等线"/>
                <a:cs typeface="等线"/>
                <a:sym typeface="等线"/>
              </a:defRPr>
            </a:pPr>
          </a:p>
          <a:p>
            <a:pPr defTabSz="914400">
              <a:lnSpc>
                <a:spcPct val="100000"/>
              </a:lnSpc>
              <a:defRPr sz="1200">
                <a:latin typeface="等线"/>
                <a:ea typeface="等线"/>
                <a:cs typeface="等线"/>
                <a:sym typeface="等线"/>
              </a:defRPr>
            </a:pPr>
            <a:r>
              <a:t>不再采用串行执行交易的方法，不在同一通道的交易将交给不同的节点背书</a:t>
            </a:r>
          </a:p>
          <a:p>
            <a:pPr defTabSz="914400">
              <a:lnSpc>
                <a:spcPct val="100000"/>
              </a:lnSpc>
              <a:defRPr sz="1200">
                <a:latin typeface="等线"/>
                <a:ea typeface="等线"/>
                <a:cs typeface="等线"/>
                <a:sym typeface="等线"/>
              </a:defRPr>
            </a:pPr>
            <a:r>
              <a:t>独立的交易排序服务（可以是分布式的），分担相应工作</a:t>
            </a:r>
          </a:p>
          <a:p>
            <a:pPr defTabSz="914400">
              <a:lnSpc>
                <a:spcPct val="100000"/>
              </a:lnSpc>
              <a:defRPr sz="1200">
                <a:latin typeface="等线"/>
                <a:ea typeface="等线"/>
                <a:cs typeface="等线"/>
                <a:sym typeface="等线"/>
              </a:defRPr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0" name="Shape 4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1200"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r>
              <a:t>系统通过对供应商物料信息、制造过程信息、质量信息及发货信息的系统采集，实现客户订单号、产品生产批次号及装配物料批号的全面贯通，进而实现产品追溯信息的动态查询。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2" name="Shape 4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采购商下订单，原料供应商确认并发货，原料运输由物流公司承运</a:t>
            </a:r>
          </a:p>
          <a:p>
            <a:pPr/>
            <a:r>
              <a:t>加工商粗加工、精加工产品，将成品放入仓库中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e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2.png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幻灯片">
    <p:bg>
      <p:bgPr>
        <a:solidFill>
          <a:srgbClr val="0040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图片 4" descr="图片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28813" y="8270344"/>
            <a:ext cx="3496848" cy="925692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Title Text"/>
          <p:cNvSpPr/>
          <p:nvPr>
            <p:ph type="title"/>
          </p:nvPr>
        </p:nvSpPr>
        <p:spPr>
          <a:xfrm>
            <a:off x="894079" y="5901605"/>
            <a:ext cx="11216641" cy="1279304"/>
          </a:xfrm>
          <a:prstGeom prst="rect">
            <a:avLst/>
          </a:prstGeom>
        </p:spPr>
        <p:txBody>
          <a:bodyPr lIns="65023" tIns="65023" rIns="65023" bIns="65023"/>
          <a:lstStyle>
            <a:lvl1pPr defTabSz="1300480">
              <a:lnSpc>
                <a:spcPct val="90000"/>
              </a:lnSpc>
              <a:defRPr b="1" sz="680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9" name="Body Level One…"/>
          <p:cNvSpPr/>
          <p:nvPr>
            <p:ph type="body" sz="quarter" idx="1"/>
          </p:nvPr>
        </p:nvSpPr>
        <p:spPr>
          <a:xfrm>
            <a:off x="894079" y="7273285"/>
            <a:ext cx="11216641" cy="859449"/>
          </a:xfrm>
          <a:prstGeom prst="rect">
            <a:avLst/>
          </a:prstGeom>
        </p:spPr>
        <p:txBody>
          <a:bodyPr lIns="65023" tIns="65023" rIns="65023" bIns="65023"/>
          <a:lstStyle>
            <a:lvl1pPr marL="325120" indent="-325120" algn="ctr" defTabSz="1300480">
              <a:lnSpc>
                <a:spcPct val="90000"/>
              </a:lnSpc>
              <a:spcBef>
                <a:spcPts val="0"/>
              </a:spcBef>
              <a:buSzTx/>
              <a:buNone/>
              <a:defRPr sz="340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lvl1pPr>
            <a:lvl2pPr marL="781050" indent="-323850" algn="ctr" defTabSz="1300480">
              <a:lnSpc>
                <a:spcPct val="90000"/>
              </a:lnSpc>
              <a:spcBef>
                <a:spcPts val="0"/>
              </a:spcBef>
              <a:buSzPct val="100000"/>
              <a:buChar char="▪"/>
              <a:defRPr sz="340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lvl2pPr>
            <a:lvl3pPr marL="1303019" indent="-388619" algn="ctr" defTabSz="1300480">
              <a:lnSpc>
                <a:spcPct val="90000"/>
              </a:lnSpc>
              <a:spcBef>
                <a:spcPts val="0"/>
              </a:spcBef>
              <a:buSzPct val="100000"/>
              <a:buChar char="▪"/>
              <a:defRPr sz="340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lvl3pPr>
            <a:lvl4pPr marL="1803400" indent="-431800" algn="ctr" defTabSz="1300480">
              <a:lnSpc>
                <a:spcPct val="90000"/>
              </a:lnSpc>
              <a:spcBef>
                <a:spcPts val="0"/>
              </a:spcBef>
              <a:buSzPct val="100000"/>
              <a:buChar char="▪"/>
              <a:defRPr sz="340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lvl4pPr>
            <a:lvl5pPr marL="2260600" indent="-431800" algn="ctr" defTabSz="1300480">
              <a:lnSpc>
                <a:spcPct val="90000"/>
              </a:lnSpc>
              <a:spcBef>
                <a:spcPts val="0"/>
              </a:spcBef>
              <a:buSzPct val="100000"/>
              <a:buChar char="▪"/>
              <a:defRPr sz="340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20" name="图片 6" descr="图片 6"/>
          <p:cNvPicPr>
            <a:picLocks noChangeAspect="1"/>
          </p:cNvPicPr>
          <p:nvPr/>
        </p:nvPicPr>
        <p:blipFill>
          <a:blip r:embed="rId3">
            <a:extLst/>
          </a:blip>
          <a:srcRect l="77" t="171" r="39" b="0"/>
          <a:stretch>
            <a:fillRect/>
          </a:stretch>
        </p:blipFill>
        <p:spPr>
          <a:xfrm>
            <a:off x="0" y="-1"/>
            <a:ext cx="13004801" cy="5545724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直接连接符 8"/>
          <p:cNvSpPr/>
          <p:nvPr/>
        </p:nvSpPr>
        <p:spPr>
          <a:xfrm>
            <a:off x="-1" y="5546389"/>
            <a:ext cx="13004802" cy="1"/>
          </a:xfrm>
          <a:prstGeom prst="line">
            <a:avLst/>
          </a:prstGeom>
          <a:ln w="3175">
            <a:solidFill>
              <a:srgbClr val="FFFFFF"/>
            </a:solidFill>
            <a:miter/>
          </a:ln>
        </p:spPr>
        <p:txBody>
          <a:bodyPr lIns="65023" tIns="65023" rIns="65023" bIns="65023"/>
          <a:lstStyle/>
          <a:p>
            <a:pPr algn="l" defTabSz="1300480">
              <a:defRPr sz="2400"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sp>
        <p:nvSpPr>
          <p:cNvPr id="122" name="Slide Number"/>
          <p:cNvSpPr/>
          <p:nvPr>
            <p:ph type="sldNum" sz="quarter" idx="2"/>
          </p:nvPr>
        </p:nvSpPr>
        <p:spPr>
          <a:xfrm>
            <a:off x="6285653" y="8779792"/>
            <a:ext cx="3034455" cy="520701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1300480">
              <a:defRPr sz="1600"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图片 9" descr="图片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5930" cy="945099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矩形 6"/>
          <p:cNvSpPr/>
          <p:nvPr/>
        </p:nvSpPr>
        <p:spPr>
          <a:xfrm>
            <a:off x="-1" y="8279722"/>
            <a:ext cx="13004801" cy="1473878"/>
          </a:xfrm>
          <a:prstGeom prst="rect">
            <a:avLst/>
          </a:prstGeom>
          <a:solidFill>
            <a:srgbClr val="004098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1300480">
              <a:defRPr sz="2400">
                <a:solidFill>
                  <a:srgbClr val="FFFFFF"/>
                </a:solidFill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pic>
        <p:nvPicPr>
          <p:cNvPr id="131" name="图片 7" descr="图片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82372" y="8676652"/>
            <a:ext cx="2785490" cy="737379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Title Text"/>
          <p:cNvSpPr/>
          <p:nvPr>
            <p:ph type="title"/>
          </p:nvPr>
        </p:nvSpPr>
        <p:spPr>
          <a:xfrm>
            <a:off x="460586" y="334416"/>
            <a:ext cx="9208200" cy="479800"/>
          </a:xfrm>
          <a:prstGeom prst="rect">
            <a:avLst/>
          </a:prstGeom>
        </p:spPr>
        <p:txBody>
          <a:bodyPr lIns="65023" tIns="65023" rIns="65023" bIns="65023"/>
          <a:lstStyle>
            <a:lvl1pPr algn="l" defTabSz="1300480">
              <a:lnSpc>
                <a:spcPct val="90000"/>
              </a:lnSpc>
              <a:defRPr sz="280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3" name="矩形 12"/>
          <p:cNvSpPr/>
          <p:nvPr/>
        </p:nvSpPr>
        <p:spPr>
          <a:xfrm>
            <a:off x="-1" y="1"/>
            <a:ext cx="13004801" cy="153601"/>
          </a:xfrm>
          <a:prstGeom prst="rect">
            <a:avLst/>
          </a:prstGeom>
          <a:solidFill>
            <a:srgbClr val="004098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1300480">
              <a:defRPr sz="2400">
                <a:solidFill>
                  <a:srgbClr val="FFFFFF"/>
                </a:solidFill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pic>
        <p:nvPicPr>
          <p:cNvPr id="134" name="图片 2" descr="图片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" y="926207"/>
            <a:ext cx="13004801" cy="7374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图片 8" descr="图片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5930" cy="945099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矩形 10"/>
          <p:cNvSpPr/>
          <p:nvPr/>
        </p:nvSpPr>
        <p:spPr>
          <a:xfrm>
            <a:off x="-1" y="1"/>
            <a:ext cx="13004801" cy="153601"/>
          </a:xfrm>
          <a:prstGeom prst="rect">
            <a:avLst/>
          </a:prstGeom>
          <a:solidFill>
            <a:srgbClr val="004098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1300480">
              <a:defRPr sz="2400">
                <a:solidFill>
                  <a:srgbClr val="FFFFFF"/>
                </a:solidFill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pic>
        <p:nvPicPr>
          <p:cNvPr id="137" name="图片 11" descr="图片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" y="926207"/>
            <a:ext cx="13004801" cy="7374315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Slide Number"/>
          <p:cNvSpPr/>
          <p:nvPr>
            <p:ph type="sldNum" sz="quarter" idx="2"/>
          </p:nvPr>
        </p:nvSpPr>
        <p:spPr>
          <a:xfrm>
            <a:off x="6285653" y="8779792"/>
            <a:ext cx="3034455" cy="520701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1300480">
              <a:defRPr sz="1600"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封底">
    <p:bg>
      <p:bgPr>
        <a:solidFill>
          <a:srgbClr val="0040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3702148"/>
            <a:ext cx="13004801" cy="39989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图片 3" descr="图片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6096" y="5132785"/>
            <a:ext cx="4297733" cy="1137702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Title Text"/>
          <p:cNvSpPr/>
          <p:nvPr>
            <p:ph type="title"/>
          </p:nvPr>
        </p:nvSpPr>
        <p:spPr>
          <a:xfrm>
            <a:off x="693896" y="1950719"/>
            <a:ext cx="11961590" cy="1318305"/>
          </a:xfrm>
          <a:prstGeom prst="rect">
            <a:avLst/>
          </a:prstGeom>
        </p:spPr>
        <p:txBody>
          <a:bodyPr lIns="65023" tIns="65023" rIns="65023" bIns="65023"/>
          <a:lstStyle>
            <a:lvl1pPr defTabSz="1300480">
              <a:lnSpc>
                <a:spcPct val="90000"/>
              </a:lnSpc>
              <a:defRPr b="1" sz="920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48" name="图片 4" descr="图片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3702148"/>
            <a:ext cx="13004801" cy="3998977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lide Number"/>
          <p:cNvSpPr/>
          <p:nvPr>
            <p:ph type="sldNum" sz="quarter" idx="2"/>
          </p:nvPr>
        </p:nvSpPr>
        <p:spPr>
          <a:xfrm>
            <a:off x="6285653" y="8779792"/>
            <a:ext cx="3034455" cy="520701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1300480">
              <a:defRPr sz="1600"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5930" cy="945099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矩形 9"/>
          <p:cNvSpPr/>
          <p:nvPr/>
        </p:nvSpPr>
        <p:spPr>
          <a:xfrm>
            <a:off x="-1" y="9623552"/>
            <a:ext cx="13004801" cy="130047"/>
          </a:xfrm>
          <a:prstGeom prst="rect">
            <a:avLst/>
          </a:prstGeom>
          <a:solidFill>
            <a:srgbClr val="004098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1300480">
              <a:defRPr sz="2400">
                <a:solidFill>
                  <a:srgbClr val="FFFFFF"/>
                </a:solidFill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pic>
        <p:nvPicPr>
          <p:cNvPr id="158" name="图片 11" descr="图片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2611" y="239760"/>
            <a:ext cx="2158444" cy="570900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矩形 12"/>
          <p:cNvSpPr/>
          <p:nvPr/>
        </p:nvSpPr>
        <p:spPr>
          <a:xfrm>
            <a:off x="-1" y="1"/>
            <a:ext cx="13004801" cy="153601"/>
          </a:xfrm>
          <a:prstGeom prst="rect">
            <a:avLst/>
          </a:prstGeom>
          <a:solidFill>
            <a:srgbClr val="004098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1300480">
              <a:defRPr sz="2400">
                <a:solidFill>
                  <a:srgbClr val="FFFFFF"/>
                </a:solidFill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pic>
        <p:nvPicPr>
          <p:cNvPr id="160" name="图片 13" descr="图片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" y="1751725"/>
            <a:ext cx="13004801" cy="4731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图片 8" descr="图片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5930" cy="945099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矩形 10"/>
          <p:cNvSpPr/>
          <p:nvPr/>
        </p:nvSpPr>
        <p:spPr>
          <a:xfrm>
            <a:off x="-1" y="9623552"/>
            <a:ext cx="13004801" cy="130047"/>
          </a:xfrm>
          <a:prstGeom prst="rect">
            <a:avLst/>
          </a:prstGeom>
          <a:solidFill>
            <a:srgbClr val="004098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1300480">
              <a:defRPr sz="2400">
                <a:solidFill>
                  <a:srgbClr val="FFFFFF"/>
                </a:solidFill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pic>
        <p:nvPicPr>
          <p:cNvPr id="163" name="图片 14" descr="图片 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2611" y="239760"/>
            <a:ext cx="2158444" cy="570900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矩形 15"/>
          <p:cNvSpPr/>
          <p:nvPr/>
        </p:nvSpPr>
        <p:spPr>
          <a:xfrm>
            <a:off x="-1" y="1"/>
            <a:ext cx="13004801" cy="153601"/>
          </a:xfrm>
          <a:prstGeom prst="rect">
            <a:avLst/>
          </a:prstGeom>
          <a:solidFill>
            <a:srgbClr val="004098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1300480">
              <a:defRPr sz="2400">
                <a:solidFill>
                  <a:srgbClr val="FFFFFF"/>
                </a:solidFill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pic>
        <p:nvPicPr>
          <p:cNvPr id="165" name="图片 16" descr="图片 1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" y="1751725"/>
            <a:ext cx="13004801" cy="473193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Body Level One…"/>
          <p:cNvSpPr/>
          <p:nvPr>
            <p:ph type="body" idx="1"/>
          </p:nvPr>
        </p:nvSpPr>
        <p:spPr>
          <a:xfrm>
            <a:off x="702613" y="2397408"/>
            <a:ext cx="11907077" cy="6999465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320039" indent="-320039" defTabSz="1300480">
              <a:lnSpc>
                <a:spcPct val="120000"/>
              </a:lnSpc>
              <a:spcBef>
                <a:spcPts val="1400"/>
              </a:spcBef>
              <a:buClr>
                <a:srgbClr val="004098"/>
              </a:buClr>
              <a:buSzPct val="100000"/>
              <a:buFont typeface="Trebuchet MS"/>
              <a:buChar char="▪"/>
              <a:defRPr sz="2800">
                <a:latin typeface="等线 Light"/>
                <a:ea typeface="等线 Light"/>
                <a:cs typeface="等线 Light"/>
                <a:sym typeface="等线 Light"/>
              </a:defRPr>
            </a:lvl1pPr>
            <a:lvl2pPr marL="812800" indent="-355600" defTabSz="1300480">
              <a:lnSpc>
                <a:spcPct val="120000"/>
              </a:lnSpc>
              <a:spcBef>
                <a:spcPts val="1400"/>
              </a:spcBef>
              <a:buClr>
                <a:srgbClr val="004098"/>
              </a:buClr>
              <a:buSzPct val="100000"/>
              <a:buFont typeface="Trebuchet MS"/>
              <a:buChar char="▪"/>
              <a:defRPr sz="2800">
                <a:latin typeface="等线 Light"/>
                <a:ea typeface="等线 Light"/>
                <a:cs typeface="等线 Light"/>
                <a:sym typeface="等线 Light"/>
              </a:defRPr>
            </a:lvl2pPr>
            <a:lvl3pPr marL="1314450" indent="-400050" defTabSz="1300480">
              <a:lnSpc>
                <a:spcPct val="120000"/>
              </a:lnSpc>
              <a:spcBef>
                <a:spcPts val="1400"/>
              </a:spcBef>
              <a:buClr>
                <a:srgbClr val="004098"/>
              </a:buClr>
              <a:buSzPct val="100000"/>
              <a:buFont typeface="Trebuchet MS"/>
              <a:buChar char="▪"/>
              <a:defRPr sz="2800">
                <a:latin typeface="等线 Light"/>
                <a:ea typeface="等线 Light"/>
                <a:cs typeface="等线 Light"/>
                <a:sym typeface="等线 Light"/>
              </a:defRPr>
            </a:lvl3pPr>
            <a:lvl4pPr marL="1828800" indent="-457200" defTabSz="1300480">
              <a:lnSpc>
                <a:spcPct val="120000"/>
              </a:lnSpc>
              <a:spcBef>
                <a:spcPts val="1400"/>
              </a:spcBef>
              <a:buClr>
                <a:srgbClr val="004098"/>
              </a:buClr>
              <a:buSzPct val="100000"/>
              <a:buFont typeface="Trebuchet MS"/>
              <a:buChar char="▪"/>
              <a:defRPr sz="2800">
                <a:latin typeface="等线 Light"/>
                <a:ea typeface="等线 Light"/>
                <a:cs typeface="等线 Light"/>
                <a:sym typeface="等线 Light"/>
              </a:defRPr>
            </a:lvl4pPr>
            <a:lvl5pPr marL="2286000" indent="-457200" defTabSz="1300480">
              <a:lnSpc>
                <a:spcPct val="120000"/>
              </a:lnSpc>
              <a:spcBef>
                <a:spcPts val="1400"/>
              </a:spcBef>
              <a:buClr>
                <a:srgbClr val="004098"/>
              </a:buClr>
              <a:buSzPct val="100000"/>
              <a:buFont typeface="Trebuchet MS"/>
              <a:buChar char="▪"/>
              <a:defRPr sz="2800">
                <a:latin typeface="等线 Light"/>
                <a:ea typeface="等线 Light"/>
                <a:cs typeface="等线 Light"/>
                <a:sym typeface="等线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7" name="Title Text"/>
          <p:cNvSpPr/>
          <p:nvPr>
            <p:ph type="title"/>
          </p:nvPr>
        </p:nvSpPr>
        <p:spPr>
          <a:xfrm>
            <a:off x="702611" y="1385638"/>
            <a:ext cx="11907078" cy="816617"/>
          </a:xfrm>
          <a:prstGeom prst="rect">
            <a:avLst/>
          </a:prstGeom>
        </p:spPr>
        <p:txBody>
          <a:bodyPr lIns="65023" tIns="65023" rIns="65023" bIns="65023"/>
          <a:lstStyle>
            <a:lvl1pPr algn="l" defTabSz="1300480">
              <a:lnSpc>
                <a:spcPct val="90000"/>
              </a:lnSpc>
              <a:defRPr b="1" sz="4400">
                <a:solidFill>
                  <a:srgbClr val="004098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8" name="Slide Number"/>
          <p:cNvSpPr/>
          <p:nvPr>
            <p:ph type="sldNum" sz="quarter" idx="2"/>
          </p:nvPr>
        </p:nvSpPr>
        <p:spPr>
          <a:xfrm>
            <a:off x="6285653" y="8779792"/>
            <a:ext cx="3034455" cy="520701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1300480">
              <a:defRPr sz="1600"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5930" cy="945099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矩形 9"/>
          <p:cNvSpPr/>
          <p:nvPr/>
        </p:nvSpPr>
        <p:spPr>
          <a:xfrm>
            <a:off x="-1" y="9623552"/>
            <a:ext cx="13004801" cy="130047"/>
          </a:xfrm>
          <a:prstGeom prst="rect">
            <a:avLst/>
          </a:prstGeom>
          <a:solidFill>
            <a:srgbClr val="004098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1300480">
              <a:defRPr sz="2400">
                <a:solidFill>
                  <a:srgbClr val="FFFFFF"/>
                </a:solidFill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pic>
        <p:nvPicPr>
          <p:cNvPr id="177" name="图片 11" descr="图片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2611" y="239760"/>
            <a:ext cx="2158444" cy="570900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矩形 12"/>
          <p:cNvSpPr/>
          <p:nvPr/>
        </p:nvSpPr>
        <p:spPr>
          <a:xfrm>
            <a:off x="-1" y="1"/>
            <a:ext cx="13004801" cy="153601"/>
          </a:xfrm>
          <a:prstGeom prst="rect">
            <a:avLst/>
          </a:prstGeom>
          <a:solidFill>
            <a:srgbClr val="004098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1300480">
              <a:defRPr sz="2400">
                <a:solidFill>
                  <a:srgbClr val="FFFFFF"/>
                </a:solidFill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pic>
        <p:nvPicPr>
          <p:cNvPr id="179" name="图片 13" descr="图片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" y="1751725"/>
            <a:ext cx="13004801" cy="4731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图片 8" descr="图片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5930" cy="945099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矩形 10"/>
          <p:cNvSpPr/>
          <p:nvPr/>
        </p:nvSpPr>
        <p:spPr>
          <a:xfrm>
            <a:off x="-1" y="9623552"/>
            <a:ext cx="13004801" cy="130047"/>
          </a:xfrm>
          <a:prstGeom prst="rect">
            <a:avLst/>
          </a:prstGeom>
          <a:solidFill>
            <a:srgbClr val="004098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1300480">
              <a:defRPr sz="2400">
                <a:solidFill>
                  <a:srgbClr val="FFFFFF"/>
                </a:solidFill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pic>
        <p:nvPicPr>
          <p:cNvPr id="182" name="图片 14" descr="图片 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2611" y="239760"/>
            <a:ext cx="2158444" cy="570900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矩形 15"/>
          <p:cNvSpPr/>
          <p:nvPr/>
        </p:nvSpPr>
        <p:spPr>
          <a:xfrm>
            <a:off x="-1" y="1"/>
            <a:ext cx="13004801" cy="153601"/>
          </a:xfrm>
          <a:prstGeom prst="rect">
            <a:avLst/>
          </a:prstGeom>
          <a:solidFill>
            <a:srgbClr val="004098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1300480">
              <a:defRPr sz="2400">
                <a:solidFill>
                  <a:srgbClr val="FFFFFF"/>
                </a:solidFill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pic>
        <p:nvPicPr>
          <p:cNvPr id="184" name="图片 16" descr="图片 1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" y="1751725"/>
            <a:ext cx="13004801" cy="473193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Body Level One…"/>
          <p:cNvSpPr/>
          <p:nvPr>
            <p:ph type="body" idx="1"/>
          </p:nvPr>
        </p:nvSpPr>
        <p:spPr>
          <a:xfrm>
            <a:off x="702613" y="2397408"/>
            <a:ext cx="11907077" cy="6999465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320039" indent="-320039" defTabSz="1300480">
              <a:lnSpc>
                <a:spcPct val="120000"/>
              </a:lnSpc>
              <a:spcBef>
                <a:spcPts val="1400"/>
              </a:spcBef>
              <a:buClr>
                <a:srgbClr val="004098"/>
              </a:buClr>
              <a:buSzPct val="100000"/>
              <a:buFont typeface="Trebuchet MS"/>
              <a:buChar char="▪"/>
              <a:defRPr sz="2800">
                <a:latin typeface="等线 Light"/>
                <a:ea typeface="等线 Light"/>
                <a:cs typeface="等线 Light"/>
                <a:sym typeface="等线 Light"/>
              </a:defRPr>
            </a:lvl1pPr>
            <a:lvl2pPr marL="812800" indent="-355600" defTabSz="1300480">
              <a:lnSpc>
                <a:spcPct val="120000"/>
              </a:lnSpc>
              <a:spcBef>
                <a:spcPts val="1400"/>
              </a:spcBef>
              <a:buClr>
                <a:srgbClr val="004098"/>
              </a:buClr>
              <a:buSzPct val="100000"/>
              <a:buFont typeface="Trebuchet MS"/>
              <a:buChar char="▪"/>
              <a:defRPr sz="2800">
                <a:latin typeface="等线 Light"/>
                <a:ea typeface="等线 Light"/>
                <a:cs typeface="等线 Light"/>
                <a:sym typeface="等线 Light"/>
              </a:defRPr>
            </a:lvl2pPr>
            <a:lvl3pPr marL="1314450" indent="-400050" defTabSz="1300480">
              <a:lnSpc>
                <a:spcPct val="120000"/>
              </a:lnSpc>
              <a:spcBef>
                <a:spcPts val="1400"/>
              </a:spcBef>
              <a:buClr>
                <a:srgbClr val="004098"/>
              </a:buClr>
              <a:buSzPct val="100000"/>
              <a:buFont typeface="Trebuchet MS"/>
              <a:buChar char="▪"/>
              <a:defRPr sz="2800">
                <a:latin typeface="等线 Light"/>
                <a:ea typeface="等线 Light"/>
                <a:cs typeface="等线 Light"/>
                <a:sym typeface="等线 Light"/>
              </a:defRPr>
            </a:lvl3pPr>
            <a:lvl4pPr marL="1828800" indent="-457200" defTabSz="1300480">
              <a:lnSpc>
                <a:spcPct val="120000"/>
              </a:lnSpc>
              <a:spcBef>
                <a:spcPts val="1400"/>
              </a:spcBef>
              <a:buClr>
                <a:srgbClr val="004098"/>
              </a:buClr>
              <a:buSzPct val="100000"/>
              <a:buFont typeface="Trebuchet MS"/>
              <a:buChar char="▪"/>
              <a:defRPr sz="2800">
                <a:latin typeface="等线 Light"/>
                <a:ea typeface="等线 Light"/>
                <a:cs typeface="等线 Light"/>
                <a:sym typeface="等线 Light"/>
              </a:defRPr>
            </a:lvl4pPr>
            <a:lvl5pPr marL="2286000" indent="-457200" defTabSz="1300480">
              <a:lnSpc>
                <a:spcPct val="120000"/>
              </a:lnSpc>
              <a:spcBef>
                <a:spcPts val="1400"/>
              </a:spcBef>
              <a:buClr>
                <a:srgbClr val="004098"/>
              </a:buClr>
              <a:buSzPct val="100000"/>
              <a:buFont typeface="Trebuchet MS"/>
              <a:buChar char="▪"/>
              <a:defRPr sz="2800">
                <a:latin typeface="等线 Light"/>
                <a:ea typeface="等线 Light"/>
                <a:cs typeface="等线 Light"/>
                <a:sym typeface="等线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Title Text"/>
          <p:cNvSpPr/>
          <p:nvPr>
            <p:ph type="title"/>
          </p:nvPr>
        </p:nvSpPr>
        <p:spPr>
          <a:xfrm>
            <a:off x="702613" y="1387519"/>
            <a:ext cx="11907077" cy="819201"/>
          </a:xfrm>
          <a:prstGeom prst="rect">
            <a:avLst/>
          </a:prstGeom>
        </p:spPr>
        <p:txBody>
          <a:bodyPr lIns="65023" tIns="65023" rIns="65023" bIns="65023"/>
          <a:lstStyle>
            <a:lvl1pPr algn="l" defTabSz="1300480">
              <a:lnSpc>
                <a:spcPct val="90000"/>
              </a:lnSpc>
              <a:defRPr b="1" sz="4400">
                <a:solidFill>
                  <a:srgbClr val="004098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7" name="Slide Number"/>
          <p:cNvSpPr/>
          <p:nvPr>
            <p:ph type="sldNum" sz="quarter" idx="2"/>
          </p:nvPr>
        </p:nvSpPr>
        <p:spPr>
          <a:xfrm>
            <a:off x="12369920" y="443384"/>
            <a:ext cx="348449" cy="371349"/>
          </a:xfrm>
          <a:prstGeom prst="rect">
            <a:avLst/>
          </a:prstGeom>
        </p:spPr>
        <p:txBody>
          <a:bodyPr lIns="65023" tIns="65023" rIns="65023" bIns="65023"/>
          <a:lstStyle>
            <a:lvl1pPr algn="l" defTabSz="1300480">
              <a:defRPr spc="-80"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88" name="文本框 8"/>
          <p:cNvSpPr/>
          <p:nvPr/>
        </p:nvSpPr>
        <p:spPr>
          <a:xfrm>
            <a:off x="11733370" y="443384"/>
            <a:ext cx="669263" cy="371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1300480">
              <a:defRPr spc="-80"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Page 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图片 13" descr="图片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5930" cy="945099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矩形 14"/>
          <p:cNvSpPr/>
          <p:nvPr/>
        </p:nvSpPr>
        <p:spPr>
          <a:xfrm>
            <a:off x="-1" y="9623552"/>
            <a:ext cx="13004801" cy="130047"/>
          </a:xfrm>
          <a:prstGeom prst="rect">
            <a:avLst/>
          </a:prstGeom>
          <a:solidFill>
            <a:srgbClr val="004098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1300480">
              <a:defRPr sz="2400">
                <a:solidFill>
                  <a:srgbClr val="FFFFFF"/>
                </a:solidFill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pic>
        <p:nvPicPr>
          <p:cNvPr id="197" name="图片 15" descr="图片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2611" y="239760"/>
            <a:ext cx="2158444" cy="570900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矩形 16"/>
          <p:cNvSpPr/>
          <p:nvPr/>
        </p:nvSpPr>
        <p:spPr>
          <a:xfrm>
            <a:off x="-1" y="1"/>
            <a:ext cx="13004801" cy="153601"/>
          </a:xfrm>
          <a:prstGeom prst="rect">
            <a:avLst/>
          </a:prstGeom>
          <a:solidFill>
            <a:srgbClr val="004098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1300480">
              <a:defRPr sz="2400">
                <a:solidFill>
                  <a:srgbClr val="FFFFFF"/>
                </a:solidFill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sp>
        <p:nvSpPr>
          <p:cNvPr id="199" name="文本框 4"/>
          <p:cNvSpPr/>
          <p:nvPr/>
        </p:nvSpPr>
        <p:spPr>
          <a:xfrm>
            <a:off x="11733370" y="443384"/>
            <a:ext cx="669263" cy="371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1300480">
              <a:defRPr spc="-80"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Page .</a:t>
            </a:r>
          </a:p>
        </p:txBody>
      </p:sp>
      <p:pic>
        <p:nvPicPr>
          <p:cNvPr id="200" name="图片 7" descr="图片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5930" cy="945099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矩形 8"/>
          <p:cNvSpPr/>
          <p:nvPr/>
        </p:nvSpPr>
        <p:spPr>
          <a:xfrm>
            <a:off x="-1" y="9623552"/>
            <a:ext cx="13004801" cy="130047"/>
          </a:xfrm>
          <a:prstGeom prst="rect">
            <a:avLst/>
          </a:prstGeom>
          <a:solidFill>
            <a:srgbClr val="004098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1300480">
              <a:defRPr sz="2400">
                <a:solidFill>
                  <a:srgbClr val="FFFFFF"/>
                </a:solidFill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pic>
        <p:nvPicPr>
          <p:cNvPr id="202" name="图片 9" descr="图片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2611" y="239760"/>
            <a:ext cx="2158444" cy="570900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矩形 10"/>
          <p:cNvSpPr/>
          <p:nvPr/>
        </p:nvSpPr>
        <p:spPr>
          <a:xfrm>
            <a:off x="-1" y="1"/>
            <a:ext cx="13004801" cy="153601"/>
          </a:xfrm>
          <a:prstGeom prst="rect">
            <a:avLst/>
          </a:prstGeom>
          <a:solidFill>
            <a:srgbClr val="004098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1300480">
              <a:defRPr sz="2400">
                <a:solidFill>
                  <a:srgbClr val="FFFFFF"/>
                </a:solidFill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sp>
        <p:nvSpPr>
          <p:cNvPr id="204" name="Slide Number"/>
          <p:cNvSpPr/>
          <p:nvPr>
            <p:ph type="sldNum" sz="quarter" idx="2"/>
          </p:nvPr>
        </p:nvSpPr>
        <p:spPr>
          <a:xfrm>
            <a:off x="12369920" y="445439"/>
            <a:ext cx="348449" cy="371349"/>
          </a:xfrm>
          <a:prstGeom prst="rect">
            <a:avLst/>
          </a:prstGeom>
        </p:spPr>
        <p:txBody>
          <a:bodyPr lIns="65023" tIns="65023" rIns="65023" bIns="65023"/>
          <a:lstStyle>
            <a:lvl1pPr algn="l" defTabSz="1300480">
              <a:defRPr spc="-80"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5930" cy="945099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矩形 9"/>
          <p:cNvSpPr/>
          <p:nvPr/>
        </p:nvSpPr>
        <p:spPr>
          <a:xfrm>
            <a:off x="-1" y="9623552"/>
            <a:ext cx="13004801" cy="130047"/>
          </a:xfrm>
          <a:prstGeom prst="rect">
            <a:avLst/>
          </a:prstGeom>
          <a:solidFill>
            <a:srgbClr val="004098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1300480">
              <a:defRPr sz="2400">
                <a:solidFill>
                  <a:srgbClr val="FFFFFF"/>
                </a:solidFill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pic>
        <p:nvPicPr>
          <p:cNvPr id="213" name="图片 11" descr="图片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2611" y="239760"/>
            <a:ext cx="2158444" cy="570900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矩形 12"/>
          <p:cNvSpPr/>
          <p:nvPr/>
        </p:nvSpPr>
        <p:spPr>
          <a:xfrm>
            <a:off x="-1" y="1"/>
            <a:ext cx="13004801" cy="153601"/>
          </a:xfrm>
          <a:prstGeom prst="rect">
            <a:avLst/>
          </a:prstGeom>
          <a:solidFill>
            <a:srgbClr val="004098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1300480">
              <a:defRPr sz="2400">
                <a:solidFill>
                  <a:srgbClr val="FFFFFF"/>
                </a:solidFill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pic>
        <p:nvPicPr>
          <p:cNvPr id="215" name="图片 13" descr="图片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" y="1751725"/>
            <a:ext cx="13004801" cy="4731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图片 8" descr="图片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5930" cy="945099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矩形 10"/>
          <p:cNvSpPr/>
          <p:nvPr/>
        </p:nvSpPr>
        <p:spPr>
          <a:xfrm>
            <a:off x="-1" y="9623552"/>
            <a:ext cx="13004801" cy="130047"/>
          </a:xfrm>
          <a:prstGeom prst="rect">
            <a:avLst/>
          </a:prstGeom>
          <a:solidFill>
            <a:srgbClr val="004098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1300480">
              <a:defRPr sz="2400">
                <a:solidFill>
                  <a:srgbClr val="FFFFFF"/>
                </a:solidFill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pic>
        <p:nvPicPr>
          <p:cNvPr id="218" name="图片 14" descr="图片 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2611" y="239760"/>
            <a:ext cx="2158444" cy="570900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矩形 15"/>
          <p:cNvSpPr/>
          <p:nvPr/>
        </p:nvSpPr>
        <p:spPr>
          <a:xfrm>
            <a:off x="-1" y="1"/>
            <a:ext cx="13004801" cy="153601"/>
          </a:xfrm>
          <a:prstGeom prst="rect">
            <a:avLst/>
          </a:prstGeom>
          <a:solidFill>
            <a:srgbClr val="004098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1300480">
              <a:defRPr sz="2400">
                <a:solidFill>
                  <a:srgbClr val="FFFFFF"/>
                </a:solidFill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pic>
        <p:nvPicPr>
          <p:cNvPr id="220" name="图片 16" descr="图片 1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" y="1751725"/>
            <a:ext cx="13004801" cy="473193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Title Text"/>
          <p:cNvSpPr/>
          <p:nvPr>
            <p:ph type="title"/>
          </p:nvPr>
        </p:nvSpPr>
        <p:spPr>
          <a:xfrm>
            <a:off x="702613" y="1387519"/>
            <a:ext cx="11907077" cy="816617"/>
          </a:xfrm>
          <a:prstGeom prst="rect">
            <a:avLst/>
          </a:prstGeom>
        </p:spPr>
        <p:txBody>
          <a:bodyPr lIns="65023" tIns="65023" rIns="65023" bIns="65023"/>
          <a:lstStyle>
            <a:lvl1pPr algn="l" defTabSz="1300480">
              <a:lnSpc>
                <a:spcPct val="90000"/>
              </a:lnSpc>
              <a:defRPr b="1" sz="4400">
                <a:solidFill>
                  <a:srgbClr val="004098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2" name="文本框 9"/>
          <p:cNvSpPr/>
          <p:nvPr/>
        </p:nvSpPr>
        <p:spPr>
          <a:xfrm>
            <a:off x="11733370" y="443384"/>
            <a:ext cx="669263" cy="371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1300480">
              <a:defRPr spc="-80"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Page .</a:t>
            </a:r>
          </a:p>
        </p:txBody>
      </p:sp>
      <p:sp>
        <p:nvSpPr>
          <p:cNvPr id="223" name="Slide Number"/>
          <p:cNvSpPr/>
          <p:nvPr>
            <p:ph type="sldNum" sz="quarter" idx="2"/>
          </p:nvPr>
        </p:nvSpPr>
        <p:spPr>
          <a:xfrm>
            <a:off x="12368448" y="443384"/>
            <a:ext cx="348450" cy="371349"/>
          </a:xfrm>
          <a:prstGeom prst="rect">
            <a:avLst/>
          </a:prstGeom>
        </p:spPr>
        <p:txBody>
          <a:bodyPr lIns="65023" tIns="65023" rIns="65023" bIns="65023"/>
          <a:lstStyle>
            <a:lvl1pPr algn="l" defTabSz="1300480">
              <a:defRPr spc="-80"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e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4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8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0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.tif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1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.tif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.tif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.tif"/><Relationship Id="rId3" Type="http://schemas.openxmlformats.org/officeDocument/2006/relationships/image" Target="../media/image6.tif"/><Relationship Id="rId4" Type="http://schemas.openxmlformats.org/officeDocument/2006/relationships/image" Target="../media/image7.tif"/><Relationship Id="rId5" Type="http://schemas.openxmlformats.org/officeDocument/2006/relationships/image" Target="../media/image8.tif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.tif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tif"/><Relationship Id="rId3" Type="http://schemas.openxmlformats.org/officeDocument/2006/relationships/image" Target="../media/image10.tif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4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7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标题 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144422">
              <a:defRPr sz="5456"/>
            </a:lvl1pPr>
          </a:lstStyle>
          <a:p>
            <a:pPr/>
            <a:r>
              <a:t>基于Hyperledger的区块链应用研究</a:t>
            </a:r>
          </a:p>
        </p:txBody>
      </p:sp>
      <p:sp>
        <p:nvSpPr>
          <p:cNvPr id="233" name="副标题 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r">
              <a:defRPr sz="3800"/>
            </a:lvl1pPr>
          </a:lstStyle>
          <a:p>
            <a:pPr/>
            <a:r>
              <a:t>5130369007 罗祖添  指导教师：黄征</a:t>
            </a:r>
          </a:p>
        </p:txBody>
      </p:sp>
      <p:sp>
        <p:nvSpPr>
          <p:cNvPr id="234" name="文本占位符 5"/>
          <p:cNvSpPr/>
          <p:nvPr/>
        </p:nvSpPr>
        <p:spPr>
          <a:xfrm>
            <a:off x="667198" y="8270345"/>
            <a:ext cx="5915379" cy="709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normAutofit fontScale="100000" lnSpcReduction="0"/>
          </a:bodyPr>
          <a:lstStyle/>
          <a:p>
            <a:pPr algn="l" defTabSz="1300480">
              <a:spcBef>
                <a:spcPts val="1400"/>
              </a:spcBef>
              <a:defRPr sz="3400">
                <a:solidFill>
                  <a:srgbClr val="FFFFFF"/>
                </a:solidFill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t>2017</a:t>
            </a:r>
            <a:r>
              <a:rPr>
                <a:latin typeface="等线"/>
                <a:ea typeface="等线"/>
                <a:cs typeface="等线"/>
                <a:sym typeface="等线"/>
              </a:rPr>
              <a:t>年6月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灯片编号占位符 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8" name="标题 3"/>
          <p:cNvSpPr/>
          <p:nvPr>
            <p:ph type="title"/>
          </p:nvPr>
        </p:nvSpPr>
        <p:spPr>
          <a:xfrm>
            <a:off x="702613" y="1387519"/>
            <a:ext cx="11907076" cy="819201"/>
          </a:xfrm>
          <a:prstGeom prst="rect">
            <a:avLst/>
          </a:prstGeom>
        </p:spPr>
        <p:txBody>
          <a:bodyPr/>
          <a:lstStyle/>
          <a:p>
            <a:pPr/>
            <a:r>
              <a:t>Hyperledger子项目</a:t>
            </a:r>
          </a:p>
        </p:txBody>
      </p:sp>
      <p:pic>
        <p:nvPicPr>
          <p:cNvPr id="339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5367" y="3274590"/>
            <a:ext cx="6007101" cy="5245101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内容占位符 4"/>
          <p:cNvSpPr/>
          <p:nvPr>
            <p:ph type="body" sz="half" idx="1"/>
          </p:nvPr>
        </p:nvSpPr>
        <p:spPr>
          <a:xfrm>
            <a:off x="6708195" y="2355213"/>
            <a:ext cx="5745470" cy="6566666"/>
          </a:xfrm>
          <a:prstGeom prst="rect">
            <a:avLst/>
          </a:prstGeom>
        </p:spPr>
        <p:txBody>
          <a:bodyPr/>
          <a:lstStyle/>
          <a:p>
            <a:pPr marL="390905" indent="-390905" defTabSz="1235455">
              <a:spcBef>
                <a:spcPts val="1300"/>
              </a:spcBef>
              <a:defRPr sz="2660"/>
            </a:pPr>
            <a:r>
              <a:rPr sz="3420">
                <a:latin typeface="等线"/>
                <a:ea typeface="等线"/>
                <a:cs typeface="等线"/>
                <a:sym typeface="等线"/>
              </a:rPr>
              <a:t>Fabric</a:t>
            </a:r>
            <a:r>
              <a:rPr>
                <a:latin typeface="等线"/>
                <a:ea typeface="等线"/>
                <a:cs typeface="等线"/>
                <a:sym typeface="等线"/>
              </a:rPr>
              <a:t> </a:t>
            </a:r>
            <a:endParaRPr>
              <a:latin typeface="等线"/>
              <a:ea typeface="等线"/>
              <a:cs typeface="等线"/>
              <a:sym typeface="等线"/>
            </a:endParaRPr>
          </a:p>
          <a:p>
            <a:pPr lvl="1" marL="738377" indent="-304037" defTabSz="1235455">
              <a:spcBef>
                <a:spcPts val="1300"/>
              </a:spcBef>
              <a:defRPr sz="2660"/>
            </a:pPr>
            <a:r>
              <a:t>区块链技术的实现，“骨架”</a:t>
            </a:r>
          </a:p>
          <a:p>
            <a:pPr lvl="1" marL="738377" indent="-304037" defTabSz="1235455">
              <a:spcBef>
                <a:spcPts val="1300"/>
              </a:spcBef>
              <a:defRPr sz="2660"/>
            </a:pPr>
            <a:r>
              <a:t>可插拔共识机制，目前支持PBFT，较成熟</a:t>
            </a:r>
          </a:p>
          <a:p>
            <a:pPr marL="260603" indent="-260603" defTabSz="1235455">
              <a:spcBef>
                <a:spcPts val="1300"/>
              </a:spcBef>
              <a:defRPr sz="3420">
                <a:latin typeface="等线"/>
                <a:ea typeface="等线"/>
                <a:cs typeface="等线"/>
                <a:sym typeface="等线"/>
              </a:defRPr>
            </a:pPr>
            <a:r>
              <a:t>Sawtooth Lake</a:t>
            </a:r>
          </a:p>
          <a:p>
            <a:pPr lvl="1" marL="694943" indent="-260603" defTabSz="1235455">
              <a:spcBef>
                <a:spcPts val="1300"/>
              </a:spcBef>
              <a:defRPr sz="2660">
                <a:latin typeface="等线"/>
                <a:ea typeface="等线"/>
                <a:cs typeface="等线"/>
                <a:sym typeface="等线"/>
              </a:defRPr>
            </a:pPr>
            <a:r>
              <a:t>⾼度模块化的分布式账本平台</a:t>
            </a:r>
          </a:p>
          <a:p>
            <a:pPr lvl="1" marL="694943" indent="-260603" defTabSz="1235455">
              <a:spcBef>
                <a:spcPts val="1300"/>
              </a:spcBef>
              <a:defRPr sz="2660">
                <a:latin typeface="等线"/>
                <a:ea typeface="等线"/>
                <a:cs typeface="等线"/>
                <a:sym typeface="等线"/>
              </a:defRPr>
            </a:pPr>
            <a:r>
              <a:t>目前处于试验阶段</a:t>
            </a:r>
          </a:p>
          <a:p>
            <a:pPr marL="260603" indent="-260603" defTabSz="1235455">
              <a:spcBef>
                <a:spcPts val="1300"/>
              </a:spcBef>
              <a:defRPr sz="3420">
                <a:latin typeface="等线"/>
                <a:ea typeface="等线"/>
                <a:cs typeface="等线"/>
                <a:sym typeface="等线"/>
              </a:defRPr>
            </a:pPr>
            <a:r>
              <a:t>Iroha</a:t>
            </a:r>
          </a:p>
          <a:p>
            <a:pPr lvl="1" marL="694943" indent="-260603" defTabSz="1235455">
              <a:spcBef>
                <a:spcPts val="1300"/>
              </a:spcBef>
              <a:defRPr sz="2660">
                <a:latin typeface="等线"/>
                <a:ea typeface="等线"/>
                <a:cs typeface="等线"/>
                <a:sym typeface="等线"/>
              </a:defRPr>
            </a:pPr>
            <a:r>
              <a:t>轻量级的分布式账本，移动应用</a:t>
            </a:r>
          </a:p>
        </p:txBody>
      </p:sp>
      <p:sp>
        <p:nvSpPr>
          <p:cNvPr id="341" name="（Image Credit: https://bitsonblocks.net/2017/05/17/a-gentle-introduction-to-self-sovereign-identity/）"/>
          <p:cNvSpPr/>
          <p:nvPr/>
        </p:nvSpPr>
        <p:spPr>
          <a:xfrm>
            <a:off x="1888092" y="9213164"/>
            <a:ext cx="1110127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lnSpc>
                <a:spcPct val="90000"/>
              </a:lnSpc>
              <a:defRPr b="1" sz="1800">
                <a:solidFill>
                  <a:srgbClr val="004098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>
              <a:defRPr sz="4400"/>
            </a:pPr>
            <a:r>
              <a:rPr sz="1800"/>
              <a:t>（Image Credit: https://bitsonblocks.net/2017/05/17/a-gentle-introduction-to-self-sovereign-identity/）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灯片编号占位符 5"/>
          <p:cNvSpPr/>
          <p:nvPr>
            <p:ph type="sldNum" sz="quarter" idx="2"/>
          </p:nvPr>
        </p:nvSpPr>
        <p:spPr>
          <a:xfrm>
            <a:off x="12369920" y="443384"/>
            <a:ext cx="333467" cy="3713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6" name="标题 3"/>
          <p:cNvSpPr/>
          <p:nvPr>
            <p:ph type="title"/>
          </p:nvPr>
        </p:nvSpPr>
        <p:spPr>
          <a:xfrm>
            <a:off x="702613" y="1387519"/>
            <a:ext cx="11907076" cy="819201"/>
          </a:xfrm>
          <a:prstGeom prst="rect">
            <a:avLst/>
          </a:prstGeom>
        </p:spPr>
        <p:txBody>
          <a:bodyPr/>
          <a:lstStyle/>
          <a:p>
            <a:pPr/>
            <a:r>
              <a:t>Hyperledger Fabric逻辑架构</a:t>
            </a:r>
          </a:p>
        </p:txBody>
      </p:sp>
      <p:pic>
        <p:nvPicPr>
          <p:cNvPr id="34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435999"/>
            <a:ext cx="13004801" cy="6632562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（Image Credit: http://ibm.biz/hyperledger01）"/>
          <p:cNvSpPr/>
          <p:nvPr/>
        </p:nvSpPr>
        <p:spPr>
          <a:xfrm>
            <a:off x="7879128" y="9279642"/>
            <a:ext cx="514417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lnSpc>
                <a:spcPct val="90000"/>
              </a:lnSpc>
              <a:defRPr b="1" sz="1800">
                <a:solidFill>
                  <a:srgbClr val="004098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>
              <a:defRPr sz="4400"/>
            </a:pPr>
            <a:r>
              <a:rPr sz="1800"/>
              <a:t>（Image Credit: http://ibm.biz/hyperledger01）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灯片编号占位符 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1" name="标题 3"/>
          <p:cNvSpPr/>
          <p:nvPr>
            <p:ph type="title"/>
          </p:nvPr>
        </p:nvSpPr>
        <p:spPr>
          <a:xfrm>
            <a:off x="702613" y="1387519"/>
            <a:ext cx="11907076" cy="819201"/>
          </a:xfrm>
          <a:prstGeom prst="rect">
            <a:avLst/>
          </a:prstGeom>
        </p:spPr>
        <p:txBody>
          <a:bodyPr/>
          <a:lstStyle/>
          <a:p>
            <a:pPr/>
            <a:r>
              <a:t>Hyperledger Fabric 0.6</a:t>
            </a:r>
          </a:p>
        </p:txBody>
      </p:sp>
      <p:pic>
        <p:nvPicPr>
          <p:cNvPr id="35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15461" r="64459" b="10458"/>
          <a:stretch>
            <a:fillRect/>
          </a:stretch>
        </p:blipFill>
        <p:spPr>
          <a:xfrm>
            <a:off x="1316991" y="3031544"/>
            <a:ext cx="4621918" cy="4183990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（Image Credit: http://ibm.biz/hyperledger0301）"/>
          <p:cNvSpPr/>
          <p:nvPr/>
        </p:nvSpPr>
        <p:spPr>
          <a:xfrm>
            <a:off x="7604606" y="9279642"/>
            <a:ext cx="539844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lnSpc>
                <a:spcPct val="90000"/>
              </a:lnSpc>
              <a:defRPr b="1" sz="1800">
                <a:solidFill>
                  <a:srgbClr val="004098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>
              <a:defRPr sz="4400"/>
            </a:pPr>
            <a:r>
              <a:rPr sz="1800"/>
              <a:t>（Image Credit: http://ibm.biz/hyperledger0301）</a:t>
            </a:r>
          </a:p>
        </p:txBody>
      </p:sp>
      <p:pic>
        <p:nvPicPr>
          <p:cNvPr id="354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7360" r="64089" b="18944"/>
          <a:stretch>
            <a:fillRect/>
          </a:stretch>
        </p:blipFill>
        <p:spPr>
          <a:xfrm>
            <a:off x="7557900" y="2890455"/>
            <a:ext cx="4431544" cy="4465950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运行架构"/>
          <p:cNvSpPr/>
          <p:nvPr/>
        </p:nvSpPr>
        <p:spPr>
          <a:xfrm>
            <a:off x="2656444" y="7633288"/>
            <a:ext cx="19431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运行架构</a:t>
            </a:r>
          </a:p>
        </p:txBody>
      </p:sp>
      <p:sp>
        <p:nvSpPr>
          <p:cNvPr id="356" name="网络拓扑"/>
          <p:cNvSpPr/>
          <p:nvPr/>
        </p:nvSpPr>
        <p:spPr>
          <a:xfrm>
            <a:off x="8802103" y="7633288"/>
            <a:ext cx="19431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网络拓扑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标题 1"/>
          <p:cNvSpPr/>
          <p:nvPr>
            <p:ph type="title"/>
          </p:nvPr>
        </p:nvSpPr>
        <p:spPr>
          <a:xfrm>
            <a:off x="460586" y="334416"/>
            <a:ext cx="9208201" cy="479800"/>
          </a:xfrm>
          <a:prstGeom prst="rect">
            <a:avLst/>
          </a:prstGeom>
        </p:spPr>
        <p:txBody>
          <a:bodyPr/>
          <a:lstStyle/>
          <a:p>
            <a:pPr defTabSz="1222451">
              <a:defRPr sz="2256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目录 </a:t>
            </a:r>
            <a:r>
              <a:t>Contents</a:t>
            </a:r>
          </a:p>
        </p:txBody>
      </p:sp>
      <p:sp>
        <p:nvSpPr>
          <p:cNvPr id="359" name="Freeform 10"/>
          <p:cNvSpPr/>
          <p:nvPr/>
        </p:nvSpPr>
        <p:spPr>
          <a:xfrm>
            <a:off x="2619071" y="1944685"/>
            <a:ext cx="1199542" cy="489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735" y="0"/>
                </a:moveTo>
                <a:lnTo>
                  <a:pt x="3877" y="0"/>
                </a:lnTo>
                <a:lnTo>
                  <a:pt x="3877" y="4004"/>
                </a:lnTo>
                <a:lnTo>
                  <a:pt x="0" y="10800"/>
                </a:lnTo>
                <a:lnTo>
                  <a:pt x="3877" y="17596"/>
                </a:lnTo>
                <a:lnTo>
                  <a:pt x="3877" y="21600"/>
                </a:lnTo>
                <a:lnTo>
                  <a:pt x="17735" y="21600"/>
                </a:lnTo>
                <a:lnTo>
                  <a:pt x="17735" y="17596"/>
                </a:lnTo>
                <a:lnTo>
                  <a:pt x="21600" y="10800"/>
                </a:lnTo>
                <a:lnTo>
                  <a:pt x="17735" y="4004"/>
                </a:lnTo>
                <a:lnTo>
                  <a:pt x="17735" y="0"/>
                </a:lnTo>
                <a:close/>
              </a:path>
            </a:pathLst>
          </a:custGeom>
          <a:solidFill>
            <a:srgbClr val="B5B5B6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1300480">
              <a:defRPr b="1" sz="4400"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sp>
        <p:nvSpPr>
          <p:cNvPr id="360" name="文本框 4"/>
          <p:cNvSpPr/>
          <p:nvPr/>
        </p:nvSpPr>
        <p:spPr>
          <a:xfrm>
            <a:off x="3062711" y="1919946"/>
            <a:ext cx="312264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 anchor="ctr">
            <a:spAutoFit/>
          </a:bodyPr>
          <a:lstStyle>
            <a:lvl1pPr defTabSz="1300480">
              <a:defRPr b="1" sz="2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61" name="直接连接符 6"/>
          <p:cNvSpPr/>
          <p:nvPr/>
        </p:nvSpPr>
        <p:spPr>
          <a:xfrm>
            <a:off x="3603957" y="2433727"/>
            <a:ext cx="6400002" cy="1"/>
          </a:xfrm>
          <a:prstGeom prst="line">
            <a:avLst/>
          </a:prstGeom>
          <a:ln w="3175">
            <a:solidFill>
              <a:srgbClr val="B5B5B6"/>
            </a:solidFill>
            <a:miter/>
          </a:ln>
        </p:spPr>
        <p:txBody>
          <a:bodyPr lIns="65023" tIns="65023" rIns="65023" bIns="65023"/>
          <a:lstStyle/>
          <a:p>
            <a:pPr algn="l" defTabSz="1300480">
              <a:defRPr sz="2400"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sp>
        <p:nvSpPr>
          <p:cNvPr id="362" name="Freeform 10"/>
          <p:cNvSpPr/>
          <p:nvPr/>
        </p:nvSpPr>
        <p:spPr>
          <a:xfrm>
            <a:off x="2619071" y="3253091"/>
            <a:ext cx="1199542" cy="4890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735" y="0"/>
                </a:moveTo>
                <a:lnTo>
                  <a:pt x="3877" y="0"/>
                </a:lnTo>
                <a:lnTo>
                  <a:pt x="3877" y="4004"/>
                </a:lnTo>
                <a:lnTo>
                  <a:pt x="0" y="10800"/>
                </a:lnTo>
                <a:lnTo>
                  <a:pt x="3877" y="17596"/>
                </a:lnTo>
                <a:lnTo>
                  <a:pt x="3877" y="21600"/>
                </a:lnTo>
                <a:lnTo>
                  <a:pt x="17735" y="21600"/>
                </a:lnTo>
                <a:lnTo>
                  <a:pt x="17735" y="17596"/>
                </a:lnTo>
                <a:lnTo>
                  <a:pt x="21600" y="10800"/>
                </a:lnTo>
                <a:lnTo>
                  <a:pt x="17735" y="4004"/>
                </a:lnTo>
                <a:lnTo>
                  <a:pt x="17735" y="0"/>
                </a:lnTo>
                <a:close/>
              </a:path>
            </a:pathLst>
          </a:custGeom>
          <a:solidFill>
            <a:srgbClr val="B5B5B6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1300480">
              <a:defRPr b="1" sz="4400"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sp>
        <p:nvSpPr>
          <p:cNvPr id="363" name="文本框 13"/>
          <p:cNvSpPr/>
          <p:nvPr/>
        </p:nvSpPr>
        <p:spPr>
          <a:xfrm>
            <a:off x="3062711" y="3228352"/>
            <a:ext cx="312264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 anchor="ctr">
            <a:spAutoFit/>
          </a:bodyPr>
          <a:lstStyle>
            <a:lvl1pPr defTabSz="1300480">
              <a:defRPr b="1" sz="2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64" name="直接连接符 14"/>
          <p:cNvSpPr/>
          <p:nvPr/>
        </p:nvSpPr>
        <p:spPr>
          <a:xfrm>
            <a:off x="3603957" y="3742133"/>
            <a:ext cx="6400002" cy="1"/>
          </a:xfrm>
          <a:prstGeom prst="line">
            <a:avLst/>
          </a:prstGeom>
          <a:ln w="3175">
            <a:solidFill>
              <a:srgbClr val="B5B5B6"/>
            </a:solidFill>
            <a:miter/>
          </a:ln>
        </p:spPr>
        <p:txBody>
          <a:bodyPr lIns="65023" tIns="65023" rIns="65023" bIns="65023"/>
          <a:lstStyle/>
          <a:p>
            <a:pPr algn="l" defTabSz="1300480">
              <a:defRPr sz="2400"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sp>
        <p:nvSpPr>
          <p:cNvPr id="365" name="Freeform 10"/>
          <p:cNvSpPr/>
          <p:nvPr/>
        </p:nvSpPr>
        <p:spPr>
          <a:xfrm>
            <a:off x="2619071" y="4561497"/>
            <a:ext cx="1199542" cy="489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735" y="0"/>
                </a:moveTo>
                <a:lnTo>
                  <a:pt x="3877" y="0"/>
                </a:lnTo>
                <a:lnTo>
                  <a:pt x="3877" y="4004"/>
                </a:lnTo>
                <a:lnTo>
                  <a:pt x="0" y="10800"/>
                </a:lnTo>
                <a:lnTo>
                  <a:pt x="3877" y="17596"/>
                </a:lnTo>
                <a:lnTo>
                  <a:pt x="3877" y="21600"/>
                </a:lnTo>
                <a:lnTo>
                  <a:pt x="17735" y="21600"/>
                </a:lnTo>
                <a:lnTo>
                  <a:pt x="17735" y="17596"/>
                </a:lnTo>
                <a:lnTo>
                  <a:pt x="21600" y="10800"/>
                </a:lnTo>
                <a:lnTo>
                  <a:pt x="17735" y="4004"/>
                </a:lnTo>
                <a:lnTo>
                  <a:pt x="17735" y="0"/>
                </a:lnTo>
                <a:close/>
              </a:path>
            </a:pathLst>
          </a:custGeom>
          <a:solidFill>
            <a:srgbClr val="B5B5B6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1300480">
              <a:defRPr b="1" sz="4400"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sp>
        <p:nvSpPr>
          <p:cNvPr id="366" name="文本框 18"/>
          <p:cNvSpPr/>
          <p:nvPr/>
        </p:nvSpPr>
        <p:spPr>
          <a:xfrm>
            <a:off x="3062711" y="4536758"/>
            <a:ext cx="312264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 anchor="ctr">
            <a:spAutoFit/>
          </a:bodyPr>
          <a:lstStyle>
            <a:lvl1pPr defTabSz="1300480">
              <a:defRPr b="1" sz="2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367" name="直接连接符 19"/>
          <p:cNvSpPr/>
          <p:nvPr/>
        </p:nvSpPr>
        <p:spPr>
          <a:xfrm>
            <a:off x="3603957" y="5050540"/>
            <a:ext cx="6400002" cy="1"/>
          </a:xfrm>
          <a:prstGeom prst="line">
            <a:avLst/>
          </a:prstGeom>
          <a:ln w="3175">
            <a:solidFill>
              <a:srgbClr val="B5B5B6"/>
            </a:solidFill>
            <a:miter/>
          </a:ln>
        </p:spPr>
        <p:txBody>
          <a:bodyPr lIns="65023" tIns="65023" rIns="65023" bIns="65023"/>
          <a:lstStyle/>
          <a:p>
            <a:pPr algn="l" defTabSz="1300480">
              <a:defRPr sz="2400"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sp>
        <p:nvSpPr>
          <p:cNvPr id="368" name="Freeform 10"/>
          <p:cNvSpPr/>
          <p:nvPr/>
        </p:nvSpPr>
        <p:spPr>
          <a:xfrm>
            <a:off x="2619071" y="5869903"/>
            <a:ext cx="1199542" cy="489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735" y="0"/>
                </a:moveTo>
                <a:lnTo>
                  <a:pt x="3877" y="0"/>
                </a:lnTo>
                <a:lnTo>
                  <a:pt x="3877" y="4004"/>
                </a:lnTo>
                <a:lnTo>
                  <a:pt x="0" y="10800"/>
                </a:lnTo>
                <a:lnTo>
                  <a:pt x="3877" y="17596"/>
                </a:lnTo>
                <a:lnTo>
                  <a:pt x="3877" y="21600"/>
                </a:lnTo>
                <a:lnTo>
                  <a:pt x="17735" y="21600"/>
                </a:lnTo>
                <a:lnTo>
                  <a:pt x="17735" y="17596"/>
                </a:lnTo>
                <a:lnTo>
                  <a:pt x="21600" y="10800"/>
                </a:lnTo>
                <a:lnTo>
                  <a:pt x="17735" y="4004"/>
                </a:lnTo>
                <a:lnTo>
                  <a:pt x="17735" y="0"/>
                </a:lnTo>
                <a:close/>
              </a:path>
            </a:pathLst>
          </a:custGeom>
          <a:solidFill>
            <a:srgbClr val="004098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1300480">
              <a:defRPr b="1" sz="4400"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sp>
        <p:nvSpPr>
          <p:cNvPr id="369" name="文本框 23"/>
          <p:cNvSpPr/>
          <p:nvPr/>
        </p:nvSpPr>
        <p:spPr>
          <a:xfrm>
            <a:off x="3062711" y="5845164"/>
            <a:ext cx="312264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 anchor="ctr">
            <a:spAutoFit/>
          </a:bodyPr>
          <a:lstStyle>
            <a:lvl1pPr defTabSz="1300480">
              <a:defRPr b="1" sz="2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370" name="直接连接符 24"/>
          <p:cNvSpPr/>
          <p:nvPr/>
        </p:nvSpPr>
        <p:spPr>
          <a:xfrm>
            <a:off x="3603957" y="6358946"/>
            <a:ext cx="6400002" cy="1"/>
          </a:xfrm>
          <a:prstGeom prst="line">
            <a:avLst/>
          </a:prstGeom>
          <a:ln w="3175">
            <a:solidFill>
              <a:srgbClr val="004098"/>
            </a:solidFill>
            <a:miter/>
          </a:ln>
        </p:spPr>
        <p:txBody>
          <a:bodyPr lIns="65023" tIns="65023" rIns="65023" bIns="65023"/>
          <a:lstStyle/>
          <a:p>
            <a:pPr algn="l" defTabSz="1300480">
              <a:defRPr sz="2400"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sp>
        <p:nvSpPr>
          <p:cNvPr id="371" name="Freeform 10"/>
          <p:cNvSpPr/>
          <p:nvPr/>
        </p:nvSpPr>
        <p:spPr>
          <a:xfrm>
            <a:off x="2619071" y="7178312"/>
            <a:ext cx="1199542" cy="4890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735" y="0"/>
                </a:moveTo>
                <a:lnTo>
                  <a:pt x="3877" y="0"/>
                </a:lnTo>
                <a:lnTo>
                  <a:pt x="3877" y="4004"/>
                </a:lnTo>
                <a:lnTo>
                  <a:pt x="0" y="10800"/>
                </a:lnTo>
                <a:lnTo>
                  <a:pt x="3877" y="17596"/>
                </a:lnTo>
                <a:lnTo>
                  <a:pt x="3877" y="21600"/>
                </a:lnTo>
                <a:lnTo>
                  <a:pt x="17735" y="21600"/>
                </a:lnTo>
                <a:lnTo>
                  <a:pt x="17735" y="17596"/>
                </a:lnTo>
                <a:lnTo>
                  <a:pt x="21600" y="10800"/>
                </a:lnTo>
                <a:lnTo>
                  <a:pt x="17735" y="4004"/>
                </a:lnTo>
                <a:lnTo>
                  <a:pt x="17735" y="0"/>
                </a:lnTo>
                <a:close/>
              </a:path>
            </a:pathLst>
          </a:custGeom>
          <a:solidFill>
            <a:srgbClr val="B5B5B6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1300480">
              <a:defRPr b="1" sz="4400"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sp>
        <p:nvSpPr>
          <p:cNvPr id="372" name="文本框 33"/>
          <p:cNvSpPr/>
          <p:nvPr/>
        </p:nvSpPr>
        <p:spPr>
          <a:xfrm>
            <a:off x="3062711" y="7153573"/>
            <a:ext cx="312264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 anchor="ctr">
            <a:spAutoFit/>
          </a:bodyPr>
          <a:lstStyle>
            <a:lvl1pPr defTabSz="1300480">
              <a:defRPr b="1" sz="2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373" name="直接连接符 34"/>
          <p:cNvSpPr/>
          <p:nvPr/>
        </p:nvSpPr>
        <p:spPr>
          <a:xfrm>
            <a:off x="3603957" y="7667355"/>
            <a:ext cx="6400002" cy="1"/>
          </a:xfrm>
          <a:prstGeom prst="line">
            <a:avLst/>
          </a:prstGeom>
          <a:ln w="3175">
            <a:solidFill>
              <a:srgbClr val="B5B5B6"/>
            </a:solidFill>
            <a:miter/>
          </a:ln>
        </p:spPr>
        <p:txBody>
          <a:bodyPr lIns="65023" tIns="65023" rIns="65023" bIns="65023"/>
          <a:lstStyle/>
          <a:p>
            <a:pPr algn="l" defTabSz="1300480">
              <a:defRPr sz="2400"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sp>
        <p:nvSpPr>
          <p:cNvPr id="374" name="文本框 10"/>
          <p:cNvSpPr/>
          <p:nvPr/>
        </p:nvSpPr>
        <p:spPr>
          <a:xfrm>
            <a:off x="4145881" y="1812955"/>
            <a:ext cx="6239847" cy="561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1300480">
              <a:defRPr sz="3400">
                <a:solidFill>
                  <a:srgbClr val="5E5E5E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r>
              <a:t>应用研究背景</a:t>
            </a:r>
          </a:p>
        </p:txBody>
      </p:sp>
      <p:sp>
        <p:nvSpPr>
          <p:cNvPr id="375" name="文本框 15"/>
          <p:cNvSpPr/>
          <p:nvPr/>
        </p:nvSpPr>
        <p:spPr>
          <a:xfrm>
            <a:off x="4145881" y="3121360"/>
            <a:ext cx="6239847" cy="561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1300480">
              <a:defRPr sz="3400">
                <a:solidFill>
                  <a:srgbClr val="5E5E5E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>
              <a:defRPr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rPr>
                <a:latin typeface="等线"/>
                <a:ea typeface="等线"/>
                <a:cs typeface="等线"/>
                <a:sym typeface="等线"/>
              </a:rPr>
              <a:t>我们的贡献</a:t>
            </a:r>
          </a:p>
        </p:txBody>
      </p:sp>
      <p:sp>
        <p:nvSpPr>
          <p:cNvPr id="376" name="文本框 20"/>
          <p:cNvSpPr/>
          <p:nvPr/>
        </p:nvSpPr>
        <p:spPr>
          <a:xfrm>
            <a:off x="4145881" y="4429767"/>
            <a:ext cx="6239847" cy="650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1300480">
              <a:defRPr sz="3400">
                <a:solidFill>
                  <a:srgbClr val="5E5E5E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>
              <a:defRPr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rPr>
                <a:latin typeface="等线"/>
                <a:ea typeface="等线"/>
                <a:cs typeface="等线"/>
                <a:sym typeface="等线"/>
              </a:rPr>
              <a:t>区块链技术与Hyperledger</a:t>
            </a:r>
          </a:p>
        </p:txBody>
      </p:sp>
      <p:sp>
        <p:nvSpPr>
          <p:cNvPr id="377" name="文本框 25"/>
          <p:cNvSpPr/>
          <p:nvPr/>
        </p:nvSpPr>
        <p:spPr>
          <a:xfrm>
            <a:off x="4145881" y="5738173"/>
            <a:ext cx="6239847" cy="561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1300480">
              <a:defRPr sz="3400"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r>
              <a:t>数字证书颁发与验证系统</a:t>
            </a:r>
          </a:p>
        </p:txBody>
      </p:sp>
      <p:sp>
        <p:nvSpPr>
          <p:cNvPr id="378" name="文本框 35"/>
          <p:cNvSpPr/>
          <p:nvPr/>
        </p:nvSpPr>
        <p:spPr>
          <a:xfrm>
            <a:off x="4145881" y="7046581"/>
            <a:ext cx="6239847" cy="561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1300480">
              <a:defRPr sz="3400">
                <a:solidFill>
                  <a:srgbClr val="5E5E5E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>
              <a:defRPr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rPr>
                <a:latin typeface="等线"/>
                <a:ea typeface="等线"/>
                <a:cs typeface="等线"/>
                <a:sym typeface="等线"/>
              </a:rPr>
              <a:t>基于供应链的产品溯源系统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灯片编号占位符 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1" name="标题 3"/>
          <p:cNvSpPr/>
          <p:nvPr>
            <p:ph type="title"/>
          </p:nvPr>
        </p:nvSpPr>
        <p:spPr>
          <a:xfrm>
            <a:off x="702613" y="1387519"/>
            <a:ext cx="11907076" cy="819201"/>
          </a:xfrm>
          <a:prstGeom prst="rect">
            <a:avLst/>
          </a:prstGeom>
        </p:spPr>
        <p:txBody>
          <a:bodyPr/>
          <a:lstStyle/>
          <a:p>
            <a:pPr/>
            <a:r>
              <a:t>数字证书颁发与验证系统</a:t>
            </a:r>
          </a:p>
        </p:txBody>
      </p:sp>
      <p:pic>
        <p:nvPicPr>
          <p:cNvPr id="382" name="roles.pdf" descr="role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6982" y="5167113"/>
            <a:ext cx="8850836" cy="3846710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内容占位符 4"/>
          <p:cNvSpPr/>
          <p:nvPr>
            <p:ph type="body" sz="half" idx="1"/>
          </p:nvPr>
        </p:nvSpPr>
        <p:spPr>
          <a:xfrm>
            <a:off x="638593" y="2419507"/>
            <a:ext cx="11727613" cy="31392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3600"/>
            </a:pPr>
            <a:r>
              <a:rPr>
                <a:latin typeface="等线"/>
                <a:ea typeface="等线"/>
                <a:cs typeface="等线"/>
                <a:sym typeface="等线"/>
              </a:rPr>
              <a:t>提供数字学历证书的颁发、验证服务</a:t>
            </a:r>
            <a:endParaRPr>
              <a:latin typeface="等线"/>
              <a:ea typeface="等线"/>
              <a:cs typeface="等线"/>
              <a:sym typeface="等线"/>
            </a:endParaRPr>
          </a:p>
          <a:p>
            <a:pPr lvl="1" marL="777239" indent="-320039">
              <a:lnSpc>
                <a:spcPct val="100000"/>
              </a:lnSpc>
              <a:defRPr>
                <a:latin typeface="等线"/>
                <a:ea typeface="等线"/>
                <a:cs typeface="等线"/>
                <a:sym typeface="等线"/>
              </a:defRPr>
            </a:pPr>
            <a:r>
              <a:t>基于HLF v0.6（Go Chaincode + Fabric CLI）</a:t>
            </a:r>
          </a:p>
          <a:p>
            <a:pPr lvl="1" marL="777239" indent="-320039">
              <a:lnSpc>
                <a:spcPct val="100000"/>
              </a:lnSpc>
            </a:pPr>
            <a:r>
              <a:t>参与者：学校、学生、任意需要验证数字学历证书的用户</a:t>
            </a:r>
          </a:p>
          <a:p>
            <a:pPr lvl="1" marL="777239" indent="-320039">
              <a:lnSpc>
                <a:spcPct val="100000"/>
              </a:lnSpc>
            </a:pPr>
            <a:r>
              <a:t>用例图如下所示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灯片编号占位符 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6" name="标题 3"/>
          <p:cNvSpPr/>
          <p:nvPr>
            <p:ph type="title"/>
          </p:nvPr>
        </p:nvSpPr>
        <p:spPr>
          <a:xfrm>
            <a:off x="702613" y="1387519"/>
            <a:ext cx="11907076" cy="819201"/>
          </a:xfrm>
          <a:prstGeom prst="rect">
            <a:avLst/>
          </a:prstGeom>
        </p:spPr>
        <p:txBody>
          <a:bodyPr/>
          <a:lstStyle/>
          <a:p>
            <a:pPr/>
            <a:r>
              <a:t>数字证书颁发与验证系统</a:t>
            </a:r>
          </a:p>
        </p:txBody>
      </p:sp>
      <p:pic>
        <p:nvPicPr>
          <p:cNvPr id="387" name="roles.pdf" descr="role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6982" y="5667774"/>
            <a:ext cx="8850836" cy="3846711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内容占位符 4"/>
          <p:cNvSpPr/>
          <p:nvPr>
            <p:ph type="body" sz="half" idx="1"/>
          </p:nvPr>
        </p:nvSpPr>
        <p:spPr>
          <a:xfrm>
            <a:off x="638593" y="2419507"/>
            <a:ext cx="11727613" cy="3139200"/>
          </a:xfrm>
          <a:prstGeom prst="rect">
            <a:avLst/>
          </a:prstGeom>
        </p:spPr>
        <p:txBody>
          <a:bodyPr/>
          <a:lstStyle/>
          <a:p>
            <a:pPr marL="307238" indent="-307238" defTabSz="1248460">
              <a:spcBef>
                <a:spcPts val="1300"/>
              </a:spcBef>
              <a:defRPr sz="3455"/>
            </a:pPr>
            <a:r>
              <a:rPr>
                <a:latin typeface="等线"/>
                <a:ea typeface="等线"/>
                <a:cs typeface="等线"/>
                <a:sym typeface="等线"/>
              </a:rPr>
              <a:t>提供数字学历证书的颁发、验证服务</a:t>
            </a:r>
            <a:endParaRPr>
              <a:latin typeface="等线"/>
              <a:ea typeface="等线"/>
              <a:cs typeface="等线"/>
              <a:sym typeface="等线"/>
            </a:endParaRPr>
          </a:p>
          <a:p>
            <a:pPr lvl="1" marL="746150" indent="-307238" defTabSz="1248460">
              <a:lnSpc>
                <a:spcPct val="100000"/>
              </a:lnSpc>
              <a:spcBef>
                <a:spcPts val="1300"/>
              </a:spcBef>
              <a:defRPr sz="2688">
                <a:latin typeface="等线"/>
                <a:ea typeface="等线"/>
                <a:cs typeface="等线"/>
                <a:sym typeface="等线"/>
              </a:defRPr>
            </a:pPr>
          </a:p>
          <a:p>
            <a:pPr lvl="1" marL="746150" indent="-307238" defTabSz="1248460">
              <a:lnSpc>
                <a:spcPct val="100000"/>
              </a:lnSpc>
              <a:spcBef>
                <a:spcPts val="1300"/>
              </a:spcBef>
              <a:defRPr sz="2688">
                <a:latin typeface="等线"/>
                <a:ea typeface="等线"/>
                <a:cs typeface="等线"/>
                <a:sym typeface="等线"/>
              </a:defRPr>
            </a:pPr>
          </a:p>
          <a:p>
            <a:pPr lvl="1" marL="746150" indent="-307238" defTabSz="1248460">
              <a:lnSpc>
                <a:spcPct val="100000"/>
              </a:lnSpc>
              <a:spcBef>
                <a:spcPts val="1300"/>
              </a:spcBef>
              <a:defRPr sz="2688"/>
            </a:pPr>
            <a:r>
              <a:t>学校在注册（实例化）阶段时，客户端会在本地生成一对RSA 2048位的公私钥对，用以签名与验证。私钥由学校保存，公钥公开。</a:t>
            </a:r>
          </a:p>
        </p:txBody>
      </p:sp>
      <p:pic>
        <p:nvPicPr>
          <p:cNvPr id="389" name="6output2.pdf" descr="6output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9644" y="3161909"/>
            <a:ext cx="11013014" cy="11833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灯片编号占位符 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2" name="标题 3"/>
          <p:cNvSpPr/>
          <p:nvPr>
            <p:ph type="title"/>
          </p:nvPr>
        </p:nvSpPr>
        <p:spPr>
          <a:xfrm>
            <a:off x="702613" y="1387519"/>
            <a:ext cx="11907076" cy="819201"/>
          </a:xfrm>
          <a:prstGeom prst="rect">
            <a:avLst/>
          </a:prstGeom>
        </p:spPr>
        <p:txBody>
          <a:bodyPr/>
          <a:lstStyle/>
          <a:p>
            <a:pPr/>
            <a:r>
              <a:t>数字证书颁发与验证系统</a:t>
            </a:r>
          </a:p>
        </p:txBody>
      </p:sp>
      <p:sp>
        <p:nvSpPr>
          <p:cNvPr id="393" name="内容占位符 4"/>
          <p:cNvSpPr/>
          <p:nvPr>
            <p:ph type="body" idx="1"/>
          </p:nvPr>
        </p:nvSpPr>
        <p:spPr>
          <a:xfrm>
            <a:off x="397385" y="2649141"/>
            <a:ext cx="12210031" cy="6244923"/>
          </a:xfrm>
          <a:prstGeom prst="rect">
            <a:avLst/>
          </a:prstGeom>
        </p:spPr>
        <p:txBody>
          <a:bodyPr/>
          <a:lstStyle/>
          <a:p>
            <a:pPr>
              <a:defRPr sz="3000">
                <a:latin typeface="等线"/>
                <a:ea typeface="等线"/>
                <a:cs typeface="等线"/>
                <a:sym typeface="等线"/>
              </a:defRPr>
            </a:pPr>
            <a:r>
              <a:t>系统以48位随机数唯一标识学校和学生，被称为</a:t>
            </a:r>
            <a:r>
              <a:rPr b="1"/>
              <a:t>地址（Address）</a:t>
            </a:r>
          </a:p>
          <a:p>
            <a:pPr>
              <a:defRPr sz="3000">
                <a:latin typeface="等线"/>
                <a:ea typeface="等线"/>
                <a:cs typeface="等线"/>
                <a:sym typeface="等线"/>
              </a:defRPr>
            </a:pPr>
            <a:r>
              <a:t>验证码   </a:t>
            </a:r>
          </a:p>
          <a:p>
            <a:pPr defTabSz="584200">
              <a:lnSpc>
                <a:spcPct val="120000"/>
              </a:lnSpc>
              <a:spcBef>
                <a:spcPts val="3200"/>
              </a:spcBef>
              <a:defRPr sz="3000">
                <a:latin typeface="+mn-lt"/>
                <a:ea typeface="+mn-ea"/>
                <a:cs typeface="+mn-cs"/>
                <a:sym typeface="Helvetica Light"/>
              </a:defRPr>
            </a:pPr>
            <a:r>
              <a:t>核心思想：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值匹配</a:t>
            </a:r>
            <a:r>
              <a:t>。(验证时长：2-3s，4节点)</a:t>
            </a:r>
          </a:p>
        </p:txBody>
      </p:sp>
      <p:pic>
        <p:nvPicPr>
          <p:cNvPr id="394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4320" t="0" r="2096" b="0"/>
          <a:stretch>
            <a:fillRect/>
          </a:stretch>
        </p:blipFill>
        <p:spPr>
          <a:xfrm>
            <a:off x="2214086" y="3440638"/>
            <a:ext cx="5110590" cy="838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rcRect l="0" t="7551" r="0" b="0"/>
          <a:stretch>
            <a:fillRect/>
          </a:stretch>
        </p:blipFill>
        <p:spPr>
          <a:xfrm>
            <a:off x="2730064" y="5494559"/>
            <a:ext cx="7852233" cy="35213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灯片编号占位符 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0" name="标题 3"/>
          <p:cNvSpPr/>
          <p:nvPr>
            <p:ph type="title"/>
          </p:nvPr>
        </p:nvSpPr>
        <p:spPr>
          <a:xfrm>
            <a:off x="702613" y="1387519"/>
            <a:ext cx="11907076" cy="819201"/>
          </a:xfrm>
          <a:prstGeom prst="rect">
            <a:avLst/>
          </a:prstGeom>
        </p:spPr>
        <p:txBody>
          <a:bodyPr/>
          <a:lstStyle/>
          <a:p>
            <a:pPr/>
            <a:r>
              <a:t>Hyperledger Fabric v0.6 不足之处</a:t>
            </a:r>
          </a:p>
        </p:txBody>
      </p:sp>
      <p:sp>
        <p:nvSpPr>
          <p:cNvPr id="401" name="内容占位符 4"/>
          <p:cNvSpPr/>
          <p:nvPr>
            <p:ph type="body" idx="1"/>
          </p:nvPr>
        </p:nvSpPr>
        <p:spPr>
          <a:xfrm>
            <a:off x="702613" y="2397408"/>
            <a:ext cx="11907076" cy="6999465"/>
          </a:xfrm>
          <a:prstGeom prst="rect">
            <a:avLst/>
          </a:prstGeom>
        </p:spPr>
        <p:txBody>
          <a:bodyPr/>
          <a:lstStyle/>
          <a:p>
            <a:pPr>
              <a:defRPr sz="3600"/>
            </a:pPr>
          </a:p>
          <a:p>
            <a:pPr>
              <a:defRPr sz="3600"/>
            </a:pPr>
            <a:r>
              <a:rPr i="1"/>
              <a:t>传统意义上联盟链的性能瓶颈</a:t>
            </a:r>
            <a:endParaRPr i="1"/>
          </a:p>
          <a:p>
            <a:pPr>
              <a:defRPr i="1" sz="3600"/>
            </a:pPr>
            <a:r>
              <a:t>不够成熟的商业网络架构</a:t>
            </a:r>
          </a:p>
          <a:p>
            <a:pPr>
              <a:defRPr i="1" sz="3600"/>
            </a:pPr>
            <a:r>
              <a:t>某些攻击方法仍然有效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标题 1"/>
          <p:cNvSpPr/>
          <p:nvPr>
            <p:ph type="title"/>
          </p:nvPr>
        </p:nvSpPr>
        <p:spPr>
          <a:xfrm>
            <a:off x="460586" y="334416"/>
            <a:ext cx="9208201" cy="479800"/>
          </a:xfrm>
          <a:prstGeom prst="rect">
            <a:avLst/>
          </a:prstGeom>
        </p:spPr>
        <p:txBody>
          <a:bodyPr/>
          <a:lstStyle/>
          <a:p>
            <a:pPr defTabSz="1222451">
              <a:defRPr sz="2256">
                <a:solidFill>
                  <a:srgbClr val="C9151E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目录 </a:t>
            </a:r>
            <a:r>
              <a:t>Contents</a:t>
            </a:r>
          </a:p>
        </p:txBody>
      </p:sp>
      <p:sp>
        <p:nvSpPr>
          <p:cNvPr id="406" name="Freeform 10"/>
          <p:cNvSpPr/>
          <p:nvPr/>
        </p:nvSpPr>
        <p:spPr>
          <a:xfrm>
            <a:off x="2619071" y="1944685"/>
            <a:ext cx="1199542" cy="489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735" y="0"/>
                </a:moveTo>
                <a:lnTo>
                  <a:pt x="3877" y="0"/>
                </a:lnTo>
                <a:lnTo>
                  <a:pt x="3877" y="4004"/>
                </a:lnTo>
                <a:lnTo>
                  <a:pt x="0" y="10800"/>
                </a:lnTo>
                <a:lnTo>
                  <a:pt x="3877" y="17596"/>
                </a:lnTo>
                <a:lnTo>
                  <a:pt x="3877" y="21600"/>
                </a:lnTo>
                <a:lnTo>
                  <a:pt x="17735" y="21600"/>
                </a:lnTo>
                <a:lnTo>
                  <a:pt x="17735" y="17596"/>
                </a:lnTo>
                <a:lnTo>
                  <a:pt x="21600" y="10800"/>
                </a:lnTo>
                <a:lnTo>
                  <a:pt x="17735" y="4004"/>
                </a:lnTo>
                <a:lnTo>
                  <a:pt x="17735" y="0"/>
                </a:lnTo>
                <a:close/>
              </a:path>
            </a:pathLst>
          </a:custGeom>
          <a:solidFill>
            <a:srgbClr val="B5B5B6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1300480">
              <a:defRPr b="1" sz="4400"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sp>
        <p:nvSpPr>
          <p:cNvPr id="407" name="文本框 4"/>
          <p:cNvSpPr/>
          <p:nvPr/>
        </p:nvSpPr>
        <p:spPr>
          <a:xfrm>
            <a:off x="3062711" y="1919946"/>
            <a:ext cx="312264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 anchor="ctr">
            <a:spAutoFit/>
          </a:bodyPr>
          <a:lstStyle>
            <a:lvl1pPr defTabSz="1300480">
              <a:defRPr b="1" sz="2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08" name="直接连接符 6"/>
          <p:cNvSpPr/>
          <p:nvPr/>
        </p:nvSpPr>
        <p:spPr>
          <a:xfrm>
            <a:off x="3603957" y="2433727"/>
            <a:ext cx="6400002" cy="1"/>
          </a:xfrm>
          <a:prstGeom prst="line">
            <a:avLst/>
          </a:prstGeom>
          <a:ln w="3175">
            <a:solidFill>
              <a:srgbClr val="B5B5B6"/>
            </a:solidFill>
            <a:miter/>
          </a:ln>
        </p:spPr>
        <p:txBody>
          <a:bodyPr lIns="65023" tIns="65023" rIns="65023" bIns="65023"/>
          <a:lstStyle/>
          <a:p>
            <a:pPr algn="l" defTabSz="1300480">
              <a:defRPr sz="2400"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sp>
        <p:nvSpPr>
          <p:cNvPr id="409" name="Freeform 10"/>
          <p:cNvSpPr/>
          <p:nvPr/>
        </p:nvSpPr>
        <p:spPr>
          <a:xfrm>
            <a:off x="2619071" y="3253091"/>
            <a:ext cx="1199542" cy="4890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735" y="0"/>
                </a:moveTo>
                <a:lnTo>
                  <a:pt x="3877" y="0"/>
                </a:lnTo>
                <a:lnTo>
                  <a:pt x="3877" y="4004"/>
                </a:lnTo>
                <a:lnTo>
                  <a:pt x="0" y="10800"/>
                </a:lnTo>
                <a:lnTo>
                  <a:pt x="3877" y="17596"/>
                </a:lnTo>
                <a:lnTo>
                  <a:pt x="3877" y="21600"/>
                </a:lnTo>
                <a:lnTo>
                  <a:pt x="17735" y="21600"/>
                </a:lnTo>
                <a:lnTo>
                  <a:pt x="17735" y="17596"/>
                </a:lnTo>
                <a:lnTo>
                  <a:pt x="21600" y="10800"/>
                </a:lnTo>
                <a:lnTo>
                  <a:pt x="17735" y="4004"/>
                </a:lnTo>
                <a:lnTo>
                  <a:pt x="17735" y="0"/>
                </a:lnTo>
                <a:close/>
              </a:path>
            </a:pathLst>
          </a:custGeom>
          <a:solidFill>
            <a:srgbClr val="B5B5B6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1300480">
              <a:defRPr b="1" sz="4400"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sp>
        <p:nvSpPr>
          <p:cNvPr id="410" name="文本框 13"/>
          <p:cNvSpPr/>
          <p:nvPr/>
        </p:nvSpPr>
        <p:spPr>
          <a:xfrm>
            <a:off x="3062711" y="3228352"/>
            <a:ext cx="312264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 anchor="ctr">
            <a:spAutoFit/>
          </a:bodyPr>
          <a:lstStyle>
            <a:lvl1pPr defTabSz="1300480">
              <a:defRPr b="1" sz="2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11" name="直接连接符 14"/>
          <p:cNvSpPr/>
          <p:nvPr/>
        </p:nvSpPr>
        <p:spPr>
          <a:xfrm>
            <a:off x="3603957" y="3742133"/>
            <a:ext cx="6400002" cy="1"/>
          </a:xfrm>
          <a:prstGeom prst="line">
            <a:avLst/>
          </a:prstGeom>
          <a:ln w="3175">
            <a:solidFill>
              <a:srgbClr val="B5B5B6"/>
            </a:solidFill>
            <a:miter/>
          </a:ln>
        </p:spPr>
        <p:txBody>
          <a:bodyPr lIns="65023" tIns="65023" rIns="65023" bIns="65023"/>
          <a:lstStyle/>
          <a:p>
            <a:pPr algn="l" defTabSz="1300480">
              <a:defRPr sz="2400"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sp>
        <p:nvSpPr>
          <p:cNvPr id="412" name="Freeform 10"/>
          <p:cNvSpPr/>
          <p:nvPr/>
        </p:nvSpPr>
        <p:spPr>
          <a:xfrm>
            <a:off x="2619071" y="4561497"/>
            <a:ext cx="1199542" cy="489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735" y="0"/>
                </a:moveTo>
                <a:lnTo>
                  <a:pt x="3877" y="0"/>
                </a:lnTo>
                <a:lnTo>
                  <a:pt x="3877" y="4004"/>
                </a:lnTo>
                <a:lnTo>
                  <a:pt x="0" y="10800"/>
                </a:lnTo>
                <a:lnTo>
                  <a:pt x="3877" y="17596"/>
                </a:lnTo>
                <a:lnTo>
                  <a:pt x="3877" y="21600"/>
                </a:lnTo>
                <a:lnTo>
                  <a:pt x="17735" y="21600"/>
                </a:lnTo>
                <a:lnTo>
                  <a:pt x="17735" y="17596"/>
                </a:lnTo>
                <a:lnTo>
                  <a:pt x="21600" y="10800"/>
                </a:lnTo>
                <a:lnTo>
                  <a:pt x="17735" y="4004"/>
                </a:lnTo>
                <a:lnTo>
                  <a:pt x="17735" y="0"/>
                </a:lnTo>
                <a:close/>
              </a:path>
            </a:pathLst>
          </a:custGeom>
          <a:solidFill>
            <a:srgbClr val="B5B5B6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1300480">
              <a:defRPr b="1" sz="4400"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sp>
        <p:nvSpPr>
          <p:cNvPr id="413" name="文本框 18"/>
          <p:cNvSpPr/>
          <p:nvPr/>
        </p:nvSpPr>
        <p:spPr>
          <a:xfrm>
            <a:off x="3062711" y="4536758"/>
            <a:ext cx="312264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 anchor="ctr">
            <a:spAutoFit/>
          </a:bodyPr>
          <a:lstStyle>
            <a:lvl1pPr defTabSz="1300480">
              <a:defRPr b="1" sz="2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414" name="直接连接符 19"/>
          <p:cNvSpPr/>
          <p:nvPr/>
        </p:nvSpPr>
        <p:spPr>
          <a:xfrm>
            <a:off x="3603957" y="5050540"/>
            <a:ext cx="6400002" cy="1"/>
          </a:xfrm>
          <a:prstGeom prst="line">
            <a:avLst/>
          </a:prstGeom>
          <a:ln w="3175">
            <a:solidFill>
              <a:srgbClr val="B5B5B6"/>
            </a:solidFill>
            <a:miter/>
          </a:ln>
        </p:spPr>
        <p:txBody>
          <a:bodyPr lIns="65023" tIns="65023" rIns="65023" bIns="65023"/>
          <a:lstStyle/>
          <a:p>
            <a:pPr algn="l" defTabSz="1300480">
              <a:defRPr sz="2400"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sp>
        <p:nvSpPr>
          <p:cNvPr id="415" name="Freeform 10"/>
          <p:cNvSpPr/>
          <p:nvPr/>
        </p:nvSpPr>
        <p:spPr>
          <a:xfrm>
            <a:off x="2619071" y="5869903"/>
            <a:ext cx="1199542" cy="489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735" y="0"/>
                </a:moveTo>
                <a:lnTo>
                  <a:pt x="3877" y="0"/>
                </a:lnTo>
                <a:lnTo>
                  <a:pt x="3877" y="4004"/>
                </a:lnTo>
                <a:lnTo>
                  <a:pt x="0" y="10800"/>
                </a:lnTo>
                <a:lnTo>
                  <a:pt x="3877" y="17596"/>
                </a:lnTo>
                <a:lnTo>
                  <a:pt x="3877" y="21600"/>
                </a:lnTo>
                <a:lnTo>
                  <a:pt x="17735" y="21600"/>
                </a:lnTo>
                <a:lnTo>
                  <a:pt x="17735" y="17596"/>
                </a:lnTo>
                <a:lnTo>
                  <a:pt x="21600" y="10800"/>
                </a:lnTo>
                <a:lnTo>
                  <a:pt x="17735" y="4004"/>
                </a:lnTo>
                <a:lnTo>
                  <a:pt x="17735" y="0"/>
                </a:lnTo>
                <a:close/>
              </a:path>
            </a:pathLst>
          </a:custGeom>
          <a:solidFill>
            <a:srgbClr val="B5B5B6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1300480">
              <a:defRPr b="1" sz="4400"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sp>
        <p:nvSpPr>
          <p:cNvPr id="416" name="文本框 23"/>
          <p:cNvSpPr/>
          <p:nvPr/>
        </p:nvSpPr>
        <p:spPr>
          <a:xfrm>
            <a:off x="3062711" y="5845164"/>
            <a:ext cx="312264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 anchor="ctr">
            <a:spAutoFit/>
          </a:bodyPr>
          <a:lstStyle>
            <a:lvl1pPr defTabSz="1300480">
              <a:defRPr b="1" sz="2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417" name="直接连接符 24"/>
          <p:cNvSpPr/>
          <p:nvPr/>
        </p:nvSpPr>
        <p:spPr>
          <a:xfrm>
            <a:off x="3603957" y="6358946"/>
            <a:ext cx="6400002" cy="1"/>
          </a:xfrm>
          <a:prstGeom prst="line">
            <a:avLst/>
          </a:prstGeom>
          <a:ln w="3175">
            <a:solidFill>
              <a:srgbClr val="B5B5B6"/>
            </a:solidFill>
            <a:miter/>
          </a:ln>
        </p:spPr>
        <p:txBody>
          <a:bodyPr lIns="65023" tIns="65023" rIns="65023" bIns="65023"/>
          <a:lstStyle/>
          <a:p>
            <a:pPr algn="l" defTabSz="1300480">
              <a:defRPr sz="2400"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sp>
        <p:nvSpPr>
          <p:cNvPr id="418" name="Freeform 10"/>
          <p:cNvSpPr/>
          <p:nvPr/>
        </p:nvSpPr>
        <p:spPr>
          <a:xfrm>
            <a:off x="2619071" y="7178312"/>
            <a:ext cx="1199542" cy="4890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735" y="0"/>
                </a:moveTo>
                <a:lnTo>
                  <a:pt x="3877" y="0"/>
                </a:lnTo>
                <a:lnTo>
                  <a:pt x="3877" y="4004"/>
                </a:lnTo>
                <a:lnTo>
                  <a:pt x="0" y="10800"/>
                </a:lnTo>
                <a:lnTo>
                  <a:pt x="3877" y="17596"/>
                </a:lnTo>
                <a:lnTo>
                  <a:pt x="3877" y="21600"/>
                </a:lnTo>
                <a:lnTo>
                  <a:pt x="17735" y="21600"/>
                </a:lnTo>
                <a:lnTo>
                  <a:pt x="17735" y="17596"/>
                </a:lnTo>
                <a:lnTo>
                  <a:pt x="21600" y="10800"/>
                </a:lnTo>
                <a:lnTo>
                  <a:pt x="17735" y="4004"/>
                </a:lnTo>
                <a:lnTo>
                  <a:pt x="17735" y="0"/>
                </a:lnTo>
                <a:close/>
              </a:path>
            </a:pathLst>
          </a:custGeom>
          <a:solidFill>
            <a:srgbClr val="004098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1300480">
              <a:defRPr b="1" sz="4400"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sp>
        <p:nvSpPr>
          <p:cNvPr id="419" name="文本框 33"/>
          <p:cNvSpPr/>
          <p:nvPr/>
        </p:nvSpPr>
        <p:spPr>
          <a:xfrm>
            <a:off x="3062711" y="7153573"/>
            <a:ext cx="312264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 anchor="ctr">
            <a:spAutoFit/>
          </a:bodyPr>
          <a:lstStyle>
            <a:lvl1pPr defTabSz="1300480">
              <a:defRPr b="1" sz="2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420" name="直接连接符 34"/>
          <p:cNvSpPr/>
          <p:nvPr/>
        </p:nvSpPr>
        <p:spPr>
          <a:xfrm>
            <a:off x="3603957" y="7667355"/>
            <a:ext cx="6400002" cy="1"/>
          </a:xfrm>
          <a:prstGeom prst="line">
            <a:avLst/>
          </a:prstGeom>
          <a:ln w="3175">
            <a:solidFill>
              <a:srgbClr val="004098"/>
            </a:solidFill>
            <a:miter/>
          </a:ln>
        </p:spPr>
        <p:txBody>
          <a:bodyPr lIns="65023" tIns="65023" rIns="65023" bIns="65023"/>
          <a:lstStyle/>
          <a:p>
            <a:pPr algn="l" defTabSz="1300480">
              <a:defRPr sz="2400"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sp>
        <p:nvSpPr>
          <p:cNvPr id="421" name="文本框 10"/>
          <p:cNvSpPr/>
          <p:nvPr/>
        </p:nvSpPr>
        <p:spPr>
          <a:xfrm>
            <a:off x="4145881" y="1812955"/>
            <a:ext cx="6239847" cy="561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1300480">
              <a:defRPr sz="3400">
                <a:solidFill>
                  <a:srgbClr val="5E5E5E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r>
              <a:t>应用研究背景</a:t>
            </a:r>
          </a:p>
        </p:txBody>
      </p:sp>
      <p:sp>
        <p:nvSpPr>
          <p:cNvPr id="422" name="文本框 15"/>
          <p:cNvSpPr/>
          <p:nvPr/>
        </p:nvSpPr>
        <p:spPr>
          <a:xfrm>
            <a:off x="4145881" y="3121360"/>
            <a:ext cx="6239847" cy="561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1300480">
              <a:defRPr sz="3400">
                <a:solidFill>
                  <a:srgbClr val="5E5E5E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>
              <a:defRPr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rPr>
                <a:latin typeface="等线"/>
                <a:ea typeface="等线"/>
                <a:cs typeface="等线"/>
                <a:sym typeface="等线"/>
              </a:rPr>
              <a:t>我们的贡献</a:t>
            </a:r>
          </a:p>
        </p:txBody>
      </p:sp>
      <p:sp>
        <p:nvSpPr>
          <p:cNvPr id="423" name="文本框 20"/>
          <p:cNvSpPr/>
          <p:nvPr/>
        </p:nvSpPr>
        <p:spPr>
          <a:xfrm>
            <a:off x="4145881" y="4429767"/>
            <a:ext cx="6239847" cy="650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1300480">
              <a:defRPr sz="3400">
                <a:solidFill>
                  <a:srgbClr val="5E5E5E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>
              <a:defRPr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rPr>
                <a:latin typeface="等线"/>
                <a:ea typeface="等线"/>
                <a:cs typeface="等线"/>
                <a:sym typeface="等线"/>
              </a:rPr>
              <a:t>区块链技术与Hyperledger</a:t>
            </a:r>
          </a:p>
        </p:txBody>
      </p:sp>
      <p:sp>
        <p:nvSpPr>
          <p:cNvPr id="424" name="文本框 25"/>
          <p:cNvSpPr/>
          <p:nvPr/>
        </p:nvSpPr>
        <p:spPr>
          <a:xfrm>
            <a:off x="4145881" y="5738173"/>
            <a:ext cx="6239847" cy="561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1300480">
              <a:defRPr sz="3400">
                <a:solidFill>
                  <a:srgbClr val="5E5E5E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r>
              <a:t>数字证书颁发与验证系统</a:t>
            </a:r>
          </a:p>
        </p:txBody>
      </p:sp>
      <p:sp>
        <p:nvSpPr>
          <p:cNvPr id="425" name="文本框 35"/>
          <p:cNvSpPr/>
          <p:nvPr/>
        </p:nvSpPr>
        <p:spPr>
          <a:xfrm>
            <a:off x="4145881" y="7046581"/>
            <a:ext cx="6239847" cy="561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1300480">
              <a:defRPr sz="3400"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>
              <a:defRPr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rPr>
                <a:latin typeface="等线"/>
                <a:ea typeface="等线"/>
                <a:cs typeface="等线"/>
                <a:sym typeface="等线"/>
              </a:rPr>
              <a:t>基于供应链的产品溯源系统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灯片编号占位符 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8" name="标题 3"/>
          <p:cNvSpPr/>
          <p:nvPr>
            <p:ph type="title"/>
          </p:nvPr>
        </p:nvSpPr>
        <p:spPr>
          <a:xfrm>
            <a:off x="702613" y="1387519"/>
            <a:ext cx="11907076" cy="819201"/>
          </a:xfrm>
          <a:prstGeom prst="rect">
            <a:avLst/>
          </a:prstGeom>
        </p:spPr>
        <p:txBody>
          <a:bodyPr/>
          <a:lstStyle/>
          <a:p>
            <a:pPr/>
            <a:r>
              <a:t>Hyperledger Fabric v1.0 新特性</a:t>
            </a:r>
          </a:p>
        </p:txBody>
      </p:sp>
      <p:sp>
        <p:nvSpPr>
          <p:cNvPr id="429" name="内容占位符 4"/>
          <p:cNvSpPr/>
          <p:nvPr>
            <p:ph type="body" idx="1"/>
          </p:nvPr>
        </p:nvSpPr>
        <p:spPr>
          <a:xfrm>
            <a:off x="702613" y="2397408"/>
            <a:ext cx="11907076" cy="699946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defRPr i="1" sz="3600"/>
            </a:pPr>
            <a:r>
              <a:t>引入多节点背书+验证策略</a:t>
            </a:r>
          </a:p>
          <a:p>
            <a:pPr>
              <a:lnSpc>
                <a:spcPct val="150000"/>
              </a:lnSpc>
              <a:defRPr i="1" sz="3600"/>
            </a:pPr>
            <a:r>
              <a:t>多链、多通道体系 - “</a:t>
            </a:r>
            <a:r>
              <a:rPr b="1"/>
              <a:t>分而治之</a:t>
            </a:r>
            <a:r>
              <a:t>”</a:t>
            </a:r>
          </a:p>
          <a:p>
            <a:pPr>
              <a:lnSpc>
                <a:spcPct val="150000"/>
              </a:lnSpc>
              <a:defRPr sz="3600"/>
            </a:pPr>
            <a:r>
              <a:rPr i="1"/>
              <a:t>交易流程得到改进，性能得到提升</a:t>
            </a:r>
            <a:endParaRPr i="1"/>
          </a:p>
          <a:p>
            <a:pPr>
              <a:lnSpc>
                <a:spcPct val="150000"/>
              </a:lnSpc>
              <a:defRPr i="1" sz="3600"/>
            </a:pPr>
            <a:r>
              <a:t>提供可插拔式数据库，增大吞吐量</a:t>
            </a:r>
          </a:p>
          <a:p>
            <a:pPr>
              <a:lnSpc>
                <a:spcPct val="150000"/>
              </a:lnSpc>
              <a:defRPr i="1" sz="3600"/>
            </a:pPr>
            <a:r>
              <a:t>优化了成员服务，改为Client+Server模式的CA（Certificate Authority）服务</a:t>
            </a:r>
          </a:p>
        </p:txBody>
      </p:sp>
      <p:pic>
        <p:nvPicPr>
          <p:cNvPr id="430" name="v2-9e51f57842d9f2f27d7496cbd507e34f_b.png" descr="v2-9e51f57842d9f2f27d7496cbd507e34f_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37639" y="2779507"/>
            <a:ext cx="3096340" cy="34757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标题 1"/>
          <p:cNvSpPr/>
          <p:nvPr>
            <p:ph type="title"/>
          </p:nvPr>
        </p:nvSpPr>
        <p:spPr>
          <a:xfrm>
            <a:off x="460586" y="334416"/>
            <a:ext cx="9208201" cy="479800"/>
          </a:xfrm>
          <a:prstGeom prst="rect">
            <a:avLst/>
          </a:prstGeom>
        </p:spPr>
        <p:txBody>
          <a:bodyPr/>
          <a:lstStyle/>
          <a:p>
            <a:pPr defTabSz="1222451">
              <a:defRPr sz="2256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目录 </a:t>
            </a:r>
            <a:r>
              <a:t>Contents</a:t>
            </a:r>
          </a:p>
        </p:txBody>
      </p:sp>
      <p:sp>
        <p:nvSpPr>
          <p:cNvPr id="237" name="Freeform 10"/>
          <p:cNvSpPr/>
          <p:nvPr/>
        </p:nvSpPr>
        <p:spPr>
          <a:xfrm>
            <a:off x="2619071" y="1944685"/>
            <a:ext cx="1199542" cy="489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735" y="0"/>
                </a:moveTo>
                <a:lnTo>
                  <a:pt x="3877" y="0"/>
                </a:lnTo>
                <a:lnTo>
                  <a:pt x="3877" y="4004"/>
                </a:lnTo>
                <a:lnTo>
                  <a:pt x="0" y="10800"/>
                </a:lnTo>
                <a:lnTo>
                  <a:pt x="3877" y="17596"/>
                </a:lnTo>
                <a:lnTo>
                  <a:pt x="3877" y="21600"/>
                </a:lnTo>
                <a:lnTo>
                  <a:pt x="17735" y="21600"/>
                </a:lnTo>
                <a:lnTo>
                  <a:pt x="17735" y="17596"/>
                </a:lnTo>
                <a:lnTo>
                  <a:pt x="21600" y="10800"/>
                </a:lnTo>
                <a:lnTo>
                  <a:pt x="17735" y="4004"/>
                </a:lnTo>
                <a:lnTo>
                  <a:pt x="17735" y="0"/>
                </a:lnTo>
                <a:close/>
              </a:path>
            </a:pathLst>
          </a:custGeom>
          <a:solidFill>
            <a:srgbClr val="004098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1300480">
              <a:defRPr b="1" sz="4400"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sp>
        <p:nvSpPr>
          <p:cNvPr id="238" name="文本框 4"/>
          <p:cNvSpPr/>
          <p:nvPr/>
        </p:nvSpPr>
        <p:spPr>
          <a:xfrm>
            <a:off x="3062711" y="1919946"/>
            <a:ext cx="312264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 anchor="ctr">
            <a:spAutoFit/>
          </a:bodyPr>
          <a:lstStyle>
            <a:lvl1pPr defTabSz="1300480">
              <a:defRPr b="1" sz="2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39" name="直接连接符 6"/>
          <p:cNvSpPr/>
          <p:nvPr/>
        </p:nvSpPr>
        <p:spPr>
          <a:xfrm>
            <a:off x="3603957" y="2433727"/>
            <a:ext cx="6400002" cy="1"/>
          </a:xfrm>
          <a:prstGeom prst="line">
            <a:avLst/>
          </a:prstGeom>
          <a:ln w="3175">
            <a:solidFill>
              <a:srgbClr val="004098"/>
            </a:solidFill>
            <a:miter/>
          </a:ln>
        </p:spPr>
        <p:txBody>
          <a:bodyPr lIns="65023" tIns="65023" rIns="65023" bIns="65023"/>
          <a:lstStyle/>
          <a:p>
            <a:pPr algn="l" defTabSz="1300480">
              <a:defRPr sz="2400"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sp>
        <p:nvSpPr>
          <p:cNvPr id="240" name="Freeform 10"/>
          <p:cNvSpPr/>
          <p:nvPr/>
        </p:nvSpPr>
        <p:spPr>
          <a:xfrm>
            <a:off x="2619071" y="3253091"/>
            <a:ext cx="1199542" cy="4890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735" y="0"/>
                </a:moveTo>
                <a:lnTo>
                  <a:pt x="3877" y="0"/>
                </a:lnTo>
                <a:lnTo>
                  <a:pt x="3877" y="4004"/>
                </a:lnTo>
                <a:lnTo>
                  <a:pt x="0" y="10800"/>
                </a:lnTo>
                <a:lnTo>
                  <a:pt x="3877" y="17596"/>
                </a:lnTo>
                <a:lnTo>
                  <a:pt x="3877" y="21600"/>
                </a:lnTo>
                <a:lnTo>
                  <a:pt x="17735" y="21600"/>
                </a:lnTo>
                <a:lnTo>
                  <a:pt x="17735" y="17596"/>
                </a:lnTo>
                <a:lnTo>
                  <a:pt x="21600" y="10800"/>
                </a:lnTo>
                <a:lnTo>
                  <a:pt x="17735" y="4004"/>
                </a:lnTo>
                <a:lnTo>
                  <a:pt x="17735" y="0"/>
                </a:lnTo>
                <a:close/>
              </a:path>
            </a:pathLst>
          </a:custGeom>
          <a:solidFill>
            <a:srgbClr val="B5B5B6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1300480">
              <a:defRPr b="1" sz="4400"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sp>
        <p:nvSpPr>
          <p:cNvPr id="241" name="文本框 13"/>
          <p:cNvSpPr/>
          <p:nvPr/>
        </p:nvSpPr>
        <p:spPr>
          <a:xfrm>
            <a:off x="3062711" y="3228352"/>
            <a:ext cx="312264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 anchor="ctr">
            <a:spAutoFit/>
          </a:bodyPr>
          <a:lstStyle>
            <a:lvl1pPr defTabSz="1300480">
              <a:defRPr b="1" sz="2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42" name="直接连接符 14"/>
          <p:cNvSpPr/>
          <p:nvPr/>
        </p:nvSpPr>
        <p:spPr>
          <a:xfrm>
            <a:off x="3603957" y="3742133"/>
            <a:ext cx="6400002" cy="1"/>
          </a:xfrm>
          <a:prstGeom prst="line">
            <a:avLst/>
          </a:prstGeom>
          <a:ln w="3175">
            <a:solidFill>
              <a:srgbClr val="B5B5B6"/>
            </a:solidFill>
            <a:miter/>
          </a:ln>
        </p:spPr>
        <p:txBody>
          <a:bodyPr lIns="65023" tIns="65023" rIns="65023" bIns="65023"/>
          <a:lstStyle/>
          <a:p>
            <a:pPr algn="l" defTabSz="1300480">
              <a:defRPr sz="2400"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sp>
        <p:nvSpPr>
          <p:cNvPr id="243" name="Freeform 10"/>
          <p:cNvSpPr/>
          <p:nvPr/>
        </p:nvSpPr>
        <p:spPr>
          <a:xfrm>
            <a:off x="2619071" y="4561497"/>
            <a:ext cx="1199542" cy="489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735" y="0"/>
                </a:moveTo>
                <a:lnTo>
                  <a:pt x="3877" y="0"/>
                </a:lnTo>
                <a:lnTo>
                  <a:pt x="3877" y="4004"/>
                </a:lnTo>
                <a:lnTo>
                  <a:pt x="0" y="10800"/>
                </a:lnTo>
                <a:lnTo>
                  <a:pt x="3877" y="17596"/>
                </a:lnTo>
                <a:lnTo>
                  <a:pt x="3877" y="21600"/>
                </a:lnTo>
                <a:lnTo>
                  <a:pt x="17735" y="21600"/>
                </a:lnTo>
                <a:lnTo>
                  <a:pt x="17735" y="17596"/>
                </a:lnTo>
                <a:lnTo>
                  <a:pt x="21600" y="10800"/>
                </a:lnTo>
                <a:lnTo>
                  <a:pt x="17735" y="4004"/>
                </a:lnTo>
                <a:lnTo>
                  <a:pt x="17735" y="0"/>
                </a:lnTo>
                <a:close/>
              </a:path>
            </a:pathLst>
          </a:custGeom>
          <a:solidFill>
            <a:srgbClr val="B5B5B6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1300480">
              <a:defRPr b="1" sz="4400"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sp>
        <p:nvSpPr>
          <p:cNvPr id="244" name="文本框 18"/>
          <p:cNvSpPr/>
          <p:nvPr/>
        </p:nvSpPr>
        <p:spPr>
          <a:xfrm>
            <a:off x="3062711" y="4536758"/>
            <a:ext cx="312264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 anchor="ctr">
            <a:spAutoFit/>
          </a:bodyPr>
          <a:lstStyle>
            <a:lvl1pPr defTabSz="1300480">
              <a:defRPr b="1" sz="2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45" name="直接连接符 19"/>
          <p:cNvSpPr/>
          <p:nvPr/>
        </p:nvSpPr>
        <p:spPr>
          <a:xfrm>
            <a:off x="3603957" y="5050540"/>
            <a:ext cx="6400002" cy="1"/>
          </a:xfrm>
          <a:prstGeom prst="line">
            <a:avLst/>
          </a:prstGeom>
          <a:ln w="3175">
            <a:solidFill>
              <a:srgbClr val="B5B5B6"/>
            </a:solidFill>
            <a:miter/>
          </a:ln>
        </p:spPr>
        <p:txBody>
          <a:bodyPr lIns="65023" tIns="65023" rIns="65023" bIns="65023"/>
          <a:lstStyle/>
          <a:p>
            <a:pPr algn="l" defTabSz="1300480">
              <a:defRPr sz="2400"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sp>
        <p:nvSpPr>
          <p:cNvPr id="246" name="Freeform 10"/>
          <p:cNvSpPr/>
          <p:nvPr/>
        </p:nvSpPr>
        <p:spPr>
          <a:xfrm>
            <a:off x="2619071" y="5869903"/>
            <a:ext cx="1199542" cy="489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735" y="0"/>
                </a:moveTo>
                <a:lnTo>
                  <a:pt x="3877" y="0"/>
                </a:lnTo>
                <a:lnTo>
                  <a:pt x="3877" y="4004"/>
                </a:lnTo>
                <a:lnTo>
                  <a:pt x="0" y="10800"/>
                </a:lnTo>
                <a:lnTo>
                  <a:pt x="3877" y="17596"/>
                </a:lnTo>
                <a:lnTo>
                  <a:pt x="3877" y="21600"/>
                </a:lnTo>
                <a:lnTo>
                  <a:pt x="17735" y="21600"/>
                </a:lnTo>
                <a:lnTo>
                  <a:pt x="17735" y="17596"/>
                </a:lnTo>
                <a:lnTo>
                  <a:pt x="21600" y="10800"/>
                </a:lnTo>
                <a:lnTo>
                  <a:pt x="17735" y="4004"/>
                </a:lnTo>
                <a:lnTo>
                  <a:pt x="17735" y="0"/>
                </a:lnTo>
                <a:close/>
              </a:path>
            </a:pathLst>
          </a:custGeom>
          <a:solidFill>
            <a:srgbClr val="B5B5B6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1300480">
              <a:defRPr b="1" sz="4400"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sp>
        <p:nvSpPr>
          <p:cNvPr id="247" name="文本框 23"/>
          <p:cNvSpPr/>
          <p:nvPr/>
        </p:nvSpPr>
        <p:spPr>
          <a:xfrm>
            <a:off x="3062711" y="5845164"/>
            <a:ext cx="312264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 anchor="ctr">
            <a:spAutoFit/>
          </a:bodyPr>
          <a:lstStyle>
            <a:lvl1pPr defTabSz="1300480">
              <a:defRPr b="1" sz="2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48" name="直接连接符 24"/>
          <p:cNvSpPr/>
          <p:nvPr/>
        </p:nvSpPr>
        <p:spPr>
          <a:xfrm>
            <a:off x="3603957" y="6358946"/>
            <a:ext cx="6400002" cy="1"/>
          </a:xfrm>
          <a:prstGeom prst="line">
            <a:avLst/>
          </a:prstGeom>
          <a:ln w="3175">
            <a:solidFill>
              <a:srgbClr val="B5B5B6"/>
            </a:solidFill>
            <a:miter/>
          </a:ln>
        </p:spPr>
        <p:txBody>
          <a:bodyPr lIns="65023" tIns="65023" rIns="65023" bIns="65023"/>
          <a:lstStyle/>
          <a:p>
            <a:pPr algn="l" defTabSz="1300480">
              <a:defRPr sz="2400"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sp>
        <p:nvSpPr>
          <p:cNvPr id="249" name="Freeform 10"/>
          <p:cNvSpPr/>
          <p:nvPr/>
        </p:nvSpPr>
        <p:spPr>
          <a:xfrm>
            <a:off x="2619071" y="7178312"/>
            <a:ext cx="1199542" cy="4890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735" y="0"/>
                </a:moveTo>
                <a:lnTo>
                  <a:pt x="3877" y="0"/>
                </a:lnTo>
                <a:lnTo>
                  <a:pt x="3877" y="4004"/>
                </a:lnTo>
                <a:lnTo>
                  <a:pt x="0" y="10800"/>
                </a:lnTo>
                <a:lnTo>
                  <a:pt x="3877" y="17596"/>
                </a:lnTo>
                <a:lnTo>
                  <a:pt x="3877" y="21600"/>
                </a:lnTo>
                <a:lnTo>
                  <a:pt x="17735" y="21600"/>
                </a:lnTo>
                <a:lnTo>
                  <a:pt x="17735" y="17596"/>
                </a:lnTo>
                <a:lnTo>
                  <a:pt x="21600" y="10800"/>
                </a:lnTo>
                <a:lnTo>
                  <a:pt x="17735" y="4004"/>
                </a:lnTo>
                <a:lnTo>
                  <a:pt x="17735" y="0"/>
                </a:lnTo>
                <a:close/>
              </a:path>
            </a:pathLst>
          </a:custGeom>
          <a:solidFill>
            <a:srgbClr val="B5B5B6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1300480">
              <a:defRPr b="1" sz="4400"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sp>
        <p:nvSpPr>
          <p:cNvPr id="250" name="文本框 33"/>
          <p:cNvSpPr/>
          <p:nvPr/>
        </p:nvSpPr>
        <p:spPr>
          <a:xfrm>
            <a:off x="3062711" y="7153573"/>
            <a:ext cx="312264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 anchor="ctr">
            <a:spAutoFit/>
          </a:bodyPr>
          <a:lstStyle>
            <a:lvl1pPr defTabSz="1300480">
              <a:defRPr b="1" sz="2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251" name="直接连接符 34"/>
          <p:cNvSpPr/>
          <p:nvPr/>
        </p:nvSpPr>
        <p:spPr>
          <a:xfrm>
            <a:off x="3603957" y="7667355"/>
            <a:ext cx="6400002" cy="1"/>
          </a:xfrm>
          <a:prstGeom prst="line">
            <a:avLst/>
          </a:prstGeom>
          <a:ln w="3175">
            <a:solidFill>
              <a:srgbClr val="B5B5B6"/>
            </a:solidFill>
            <a:miter/>
          </a:ln>
        </p:spPr>
        <p:txBody>
          <a:bodyPr lIns="65023" tIns="65023" rIns="65023" bIns="65023"/>
          <a:lstStyle/>
          <a:p>
            <a:pPr algn="l" defTabSz="1300480">
              <a:defRPr sz="2400"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sp>
        <p:nvSpPr>
          <p:cNvPr id="252" name="文本框 10"/>
          <p:cNvSpPr/>
          <p:nvPr/>
        </p:nvSpPr>
        <p:spPr>
          <a:xfrm>
            <a:off x="4145881" y="1812955"/>
            <a:ext cx="6239847" cy="561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1300480">
              <a:defRPr sz="3400"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r>
              <a:t>应用研究背景</a:t>
            </a:r>
          </a:p>
        </p:txBody>
      </p:sp>
      <p:sp>
        <p:nvSpPr>
          <p:cNvPr id="253" name="文本框 15"/>
          <p:cNvSpPr/>
          <p:nvPr/>
        </p:nvSpPr>
        <p:spPr>
          <a:xfrm>
            <a:off x="4145881" y="3121360"/>
            <a:ext cx="6239847" cy="561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1300480">
              <a:defRPr sz="3400">
                <a:solidFill>
                  <a:srgbClr val="5E5E5E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>
              <a:defRPr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rPr>
                <a:latin typeface="等线"/>
                <a:ea typeface="等线"/>
                <a:cs typeface="等线"/>
                <a:sym typeface="等线"/>
              </a:rPr>
              <a:t>我们的贡献</a:t>
            </a:r>
          </a:p>
        </p:txBody>
      </p:sp>
      <p:sp>
        <p:nvSpPr>
          <p:cNvPr id="254" name="文本框 20"/>
          <p:cNvSpPr/>
          <p:nvPr/>
        </p:nvSpPr>
        <p:spPr>
          <a:xfrm>
            <a:off x="4145881" y="4429767"/>
            <a:ext cx="6239847" cy="650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1300480">
              <a:defRPr sz="3400">
                <a:solidFill>
                  <a:srgbClr val="5E5E5E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>
              <a:defRPr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rPr>
                <a:latin typeface="等线"/>
                <a:ea typeface="等线"/>
                <a:cs typeface="等线"/>
                <a:sym typeface="等线"/>
              </a:rPr>
              <a:t>区块链技术与Hyperledger</a:t>
            </a:r>
          </a:p>
        </p:txBody>
      </p:sp>
      <p:sp>
        <p:nvSpPr>
          <p:cNvPr id="255" name="文本框 25"/>
          <p:cNvSpPr/>
          <p:nvPr/>
        </p:nvSpPr>
        <p:spPr>
          <a:xfrm>
            <a:off x="4145881" y="5738173"/>
            <a:ext cx="6239847" cy="561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1300480">
              <a:defRPr sz="3400">
                <a:solidFill>
                  <a:srgbClr val="5E5E5E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r>
              <a:t>数字证书颁发与验证系统</a:t>
            </a:r>
          </a:p>
        </p:txBody>
      </p:sp>
      <p:sp>
        <p:nvSpPr>
          <p:cNvPr id="256" name="文本框 35"/>
          <p:cNvSpPr/>
          <p:nvPr/>
        </p:nvSpPr>
        <p:spPr>
          <a:xfrm>
            <a:off x="4145881" y="7046581"/>
            <a:ext cx="6239847" cy="561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1300480">
              <a:defRPr sz="3400">
                <a:solidFill>
                  <a:srgbClr val="5E5E5E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>
              <a:defRPr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rPr>
                <a:latin typeface="等线"/>
                <a:ea typeface="等线"/>
                <a:cs typeface="等线"/>
                <a:sym typeface="等线"/>
              </a:rPr>
              <a:t>基于供应链的产品溯源系统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灯片编号占位符 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5" name="标题 3"/>
          <p:cNvSpPr/>
          <p:nvPr>
            <p:ph type="title"/>
          </p:nvPr>
        </p:nvSpPr>
        <p:spPr>
          <a:xfrm>
            <a:off x="702613" y="1387519"/>
            <a:ext cx="11907076" cy="819201"/>
          </a:xfrm>
          <a:prstGeom prst="rect">
            <a:avLst/>
          </a:prstGeom>
        </p:spPr>
        <p:txBody>
          <a:bodyPr/>
          <a:lstStyle/>
          <a:p>
            <a:pPr/>
            <a:r>
              <a:t>Hyperledger Fabric运行时架构 (基于Docker)</a:t>
            </a:r>
          </a:p>
        </p:txBody>
      </p:sp>
      <p:pic>
        <p:nvPicPr>
          <p:cNvPr id="43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779507"/>
            <a:ext cx="13004801" cy="5647938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（Image Credit: http://ibm.biz/hyperledger0301）"/>
          <p:cNvSpPr/>
          <p:nvPr/>
        </p:nvSpPr>
        <p:spPr>
          <a:xfrm>
            <a:off x="7604606" y="9279642"/>
            <a:ext cx="539844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lnSpc>
                <a:spcPct val="90000"/>
              </a:lnSpc>
              <a:defRPr b="1" sz="1800">
                <a:solidFill>
                  <a:srgbClr val="004098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>
              <a:defRPr sz="4400"/>
            </a:pPr>
            <a:r>
              <a:rPr sz="1800"/>
              <a:t>（Image Credit: http://ibm.biz/hyperledger0301）</a:t>
            </a:r>
          </a:p>
        </p:txBody>
      </p:sp>
      <p:sp>
        <p:nvSpPr>
          <p:cNvPr id="438" name="Rectangle"/>
          <p:cNvSpPr/>
          <p:nvPr/>
        </p:nvSpPr>
        <p:spPr>
          <a:xfrm>
            <a:off x="8810897" y="3823041"/>
            <a:ext cx="1765437" cy="1686243"/>
          </a:xfrm>
          <a:prstGeom prst="rect">
            <a:avLst/>
          </a:prstGeom>
          <a:ln w="38100">
            <a:solidFill>
              <a:srgbClr val="00549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39" name="Rectangle"/>
          <p:cNvSpPr/>
          <p:nvPr/>
        </p:nvSpPr>
        <p:spPr>
          <a:xfrm>
            <a:off x="11062788" y="4971916"/>
            <a:ext cx="1765437" cy="1795440"/>
          </a:xfrm>
          <a:prstGeom prst="rect">
            <a:avLst/>
          </a:prstGeom>
          <a:ln w="38100">
            <a:solidFill>
              <a:srgbClr val="00549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灯片编号占位符 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2" name="标题 3"/>
          <p:cNvSpPr/>
          <p:nvPr>
            <p:ph type="title"/>
          </p:nvPr>
        </p:nvSpPr>
        <p:spPr>
          <a:xfrm>
            <a:off x="702613" y="1387519"/>
            <a:ext cx="11907076" cy="819201"/>
          </a:xfrm>
          <a:prstGeom prst="rect">
            <a:avLst/>
          </a:prstGeom>
        </p:spPr>
        <p:txBody>
          <a:bodyPr/>
          <a:lstStyle/>
          <a:p>
            <a:pPr/>
            <a:r>
              <a:t>Hyperledger Fabric网络拓扑</a:t>
            </a:r>
          </a:p>
        </p:txBody>
      </p:sp>
      <p:pic>
        <p:nvPicPr>
          <p:cNvPr id="44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2082" y="2530487"/>
            <a:ext cx="12340636" cy="6060031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（Image Credit: http://ibm.biz/hyperledger0301）"/>
          <p:cNvSpPr/>
          <p:nvPr/>
        </p:nvSpPr>
        <p:spPr>
          <a:xfrm>
            <a:off x="7604606" y="9279642"/>
            <a:ext cx="539844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lnSpc>
                <a:spcPct val="90000"/>
              </a:lnSpc>
              <a:defRPr b="1" sz="1800">
                <a:solidFill>
                  <a:srgbClr val="004098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>
              <a:defRPr sz="4400"/>
            </a:pPr>
            <a:r>
              <a:rPr sz="1800"/>
              <a:t>（Image Credit: http://ibm.biz/hyperledger0301）</a:t>
            </a:r>
          </a:p>
        </p:txBody>
      </p:sp>
      <p:sp>
        <p:nvSpPr>
          <p:cNvPr id="445" name="Rectangle"/>
          <p:cNvSpPr/>
          <p:nvPr/>
        </p:nvSpPr>
        <p:spPr>
          <a:xfrm>
            <a:off x="7783285" y="2668192"/>
            <a:ext cx="3410541" cy="1925320"/>
          </a:xfrm>
          <a:prstGeom prst="rect">
            <a:avLst/>
          </a:prstGeom>
          <a:ln w="38100">
            <a:solidFill>
              <a:srgbClr val="00549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46" name="Rectangle"/>
          <p:cNvSpPr/>
          <p:nvPr/>
        </p:nvSpPr>
        <p:spPr>
          <a:xfrm>
            <a:off x="9969749" y="5666628"/>
            <a:ext cx="1216797" cy="2317819"/>
          </a:xfrm>
          <a:prstGeom prst="rect">
            <a:avLst/>
          </a:prstGeom>
          <a:ln w="38100">
            <a:solidFill>
              <a:srgbClr val="00549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灯片编号占位符 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9" name="标题 3"/>
          <p:cNvSpPr/>
          <p:nvPr>
            <p:ph type="title"/>
          </p:nvPr>
        </p:nvSpPr>
        <p:spPr>
          <a:xfrm>
            <a:off x="702613" y="1387519"/>
            <a:ext cx="11907076" cy="819201"/>
          </a:xfrm>
          <a:prstGeom prst="rect">
            <a:avLst/>
          </a:prstGeom>
        </p:spPr>
        <p:txBody>
          <a:bodyPr/>
          <a:lstStyle/>
          <a:p>
            <a:pPr/>
            <a:r>
              <a:t>基于供应链的产品溯源系统</a:t>
            </a:r>
          </a:p>
        </p:txBody>
      </p:sp>
      <p:pic>
        <p:nvPicPr>
          <p:cNvPr id="450" name="supply-chain-infographic.jpg" descr="supply-chain-infographic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60075" y="6325377"/>
            <a:ext cx="9944101" cy="2057401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①"/>
          <p:cNvSpPr/>
          <p:nvPr/>
        </p:nvSpPr>
        <p:spPr>
          <a:xfrm>
            <a:off x="2896490" y="8692834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452" name="②"/>
          <p:cNvSpPr/>
          <p:nvPr/>
        </p:nvSpPr>
        <p:spPr>
          <a:xfrm>
            <a:off x="5998298" y="8692834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453" name="③"/>
          <p:cNvSpPr/>
          <p:nvPr/>
        </p:nvSpPr>
        <p:spPr>
          <a:xfrm>
            <a:off x="9170290" y="8692834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sp>
        <p:nvSpPr>
          <p:cNvPr id="454" name="Line"/>
          <p:cNvSpPr/>
          <p:nvPr/>
        </p:nvSpPr>
        <p:spPr>
          <a:xfrm>
            <a:off x="1400624" y="8325284"/>
            <a:ext cx="358536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55" name="Line"/>
          <p:cNvSpPr/>
          <p:nvPr/>
        </p:nvSpPr>
        <p:spPr>
          <a:xfrm>
            <a:off x="5151357" y="8325284"/>
            <a:ext cx="2287518" cy="1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56" name="Line"/>
          <p:cNvSpPr/>
          <p:nvPr/>
        </p:nvSpPr>
        <p:spPr>
          <a:xfrm>
            <a:off x="7674423" y="8325284"/>
            <a:ext cx="358537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57" name="供应链：原料获取⟹加工⟹将成品送到用户手中这一过程所涉及的企业和企业部门组成的网络。…"/>
          <p:cNvSpPr/>
          <p:nvPr/>
        </p:nvSpPr>
        <p:spPr>
          <a:xfrm>
            <a:off x="638593" y="2536649"/>
            <a:ext cx="11695599" cy="3681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normAutofit fontScale="100000" lnSpcReduction="0"/>
          </a:bodyPr>
          <a:lstStyle/>
          <a:p>
            <a:pPr marL="411480" indent="-411480" algn="l">
              <a:lnSpc>
                <a:spcPct val="150000"/>
              </a:lnSpc>
              <a:spcBef>
                <a:spcPts val="4200"/>
              </a:spcBef>
              <a:buClr>
                <a:srgbClr val="004098"/>
              </a:buClr>
              <a:buSzPct val="100000"/>
              <a:buFont typeface="Trebuchet MS"/>
              <a:buChar char="▪"/>
              <a:defRPr sz="2800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供应链</a:t>
            </a:r>
            <a:r>
              <a:t>：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原料获取⟹加工⟹将成品送到用户手中</a:t>
            </a:r>
            <a:r>
              <a:t>这一过程所涉及的企业和企业部门组成的网络。</a:t>
            </a:r>
          </a:p>
          <a:p>
            <a:pPr marL="411480" indent="-411480" algn="l">
              <a:lnSpc>
                <a:spcPct val="150000"/>
              </a:lnSpc>
              <a:spcBef>
                <a:spcPts val="4200"/>
              </a:spcBef>
              <a:buClr>
                <a:srgbClr val="004098"/>
              </a:buClr>
              <a:buSzPct val="100000"/>
              <a:buFont typeface="Trebuchet MS"/>
              <a:buChar char="▪"/>
              <a:defRPr sz="2800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产品溯源系统</a:t>
            </a:r>
            <a:r>
              <a:t>：仅关注产品生产与运输。三个子环节：①原料采购与运输 ②产品生产与加工 ③产品送至终端用户</a:t>
            </a:r>
          </a:p>
        </p:txBody>
      </p:sp>
      <p:sp>
        <p:nvSpPr>
          <p:cNvPr id="458" name="（Image Credit: https://www.swtc.edu/academics/programs/business/supply-chain-management）"/>
          <p:cNvSpPr/>
          <p:nvPr/>
        </p:nvSpPr>
        <p:spPr>
          <a:xfrm>
            <a:off x="2227208" y="9257910"/>
            <a:ext cx="1078907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lnSpc>
                <a:spcPct val="90000"/>
              </a:lnSpc>
              <a:defRPr b="1" sz="1800">
                <a:solidFill>
                  <a:srgbClr val="004098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>
              <a:defRPr sz="4400"/>
            </a:pPr>
            <a:r>
              <a:rPr sz="1800"/>
              <a:t>（Image Credit: https://www.swtc.edu/academics/programs/business/supply-chain-management）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灯片编号占位符 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3" name="标题 3"/>
          <p:cNvSpPr/>
          <p:nvPr>
            <p:ph type="title"/>
          </p:nvPr>
        </p:nvSpPr>
        <p:spPr>
          <a:xfrm>
            <a:off x="702613" y="1387519"/>
            <a:ext cx="11907076" cy="819201"/>
          </a:xfrm>
          <a:prstGeom prst="rect">
            <a:avLst/>
          </a:prstGeom>
        </p:spPr>
        <p:txBody>
          <a:bodyPr/>
          <a:lstStyle/>
          <a:p>
            <a:pPr/>
            <a:r>
              <a:t>产品溯源系统 - 角色与通道</a:t>
            </a:r>
          </a:p>
        </p:txBody>
      </p:sp>
      <p:pic>
        <p:nvPicPr>
          <p:cNvPr id="464" name="1channel.pdf" descr="1channel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100" y="3031544"/>
            <a:ext cx="11912600" cy="5321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灯片编号占位符 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7" name="标题 3"/>
          <p:cNvSpPr/>
          <p:nvPr>
            <p:ph type="title"/>
          </p:nvPr>
        </p:nvSpPr>
        <p:spPr>
          <a:xfrm>
            <a:off x="702613" y="1387519"/>
            <a:ext cx="11907076" cy="819201"/>
          </a:xfrm>
          <a:prstGeom prst="rect">
            <a:avLst/>
          </a:prstGeom>
        </p:spPr>
        <p:txBody>
          <a:bodyPr/>
          <a:lstStyle/>
          <a:p>
            <a:pPr/>
            <a:r>
              <a:t>产品溯源系统 - 子环节</a:t>
            </a:r>
          </a:p>
        </p:txBody>
      </p:sp>
      <p:sp>
        <p:nvSpPr>
          <p:cNvPr id="468" name="内容占位符 4"/>
          <p:cNvSpPr/>
          <p:nvPr>
            <p:ph type="body" idx="1"/>
          </p:nvPr>
        </p:nvSpPr>
        <p:spPr>
          <a:xfrm>
            <a:off x="638593" y="2419507"/>
            <a:ext cx="11907076" cy="700945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>
                <a:latin typeface="等线"/>
                <a:ea typeface="等线"/>
                <a:cs typeface="等线"/>
                <a:sym typeface="等线"/>
              </a:defRPr>
            </a:pPr>
            <a:r>
              <a:t>原料采购与运输</a:t>
            </a:r>
          </a:p>
          <a:p>
            <a:pPr>
              <a:lnSpc>
                <a:spcPct val="100000"/>
              </a:lnSpc>
              <a:defRPr>
                <a:latin typeface="等线"/>
                <a:ea typeface="等线"/>
                <a:cs typeface="等线"/>
                <a:sym typeface="等线"/>
              </a:defRPr>
            </a:pPr>
          </a:p>
          <a:p>
            <a:pPr>
              <a:lnSpc>
                <a:spcPct val="100000"/>
              </a:lnSpc>
              <a:defRPr>
                <a:latin typeface="等线"/>
                <a:ea typeface="等线"/>
                <a:cs typeface="等线"/>
                <a:sym typeface="等线"/>
              </a:defRPr>
            </a:pPr>
          </a:p>
          <a:p>
            <a:pPr>
              <a:lnSpc>
                <a:spcPct val="100000"/>
              </a:lnSpc>
              <a:defRPr>
                <a:latin typeface="等线"/>
                <a:ea typeface="等线"/>
                <a:cs typeface="等线"/>
                <a:sym typeface="等线"/>
              </a:defRPr>
            </a:pPr>
          </a:p>
          <a:p>
            <a:pPr>
              <a:lnSpc>
                <a:spcPct val="100000"/>
              </a:lnSpc>
              <a:defRPr>
                <a:latin typeface="等线"/>
                <a:ea typeface="等线"/>
                <a:cs typeface="等线"/>
                <a:sym typeface="等线"/>
              </a:defRPr>
            </a:pPr>
          </a:p>
          <a:p>
            <a:pPr>
              <a:lnSpc>
                <a:spcPct val="100000"/>
              </a:lnSpc>
              <a:defRPr>
                <a:latin typeface="等线"/>
                <a:ea typeface="等线"/>
                <a:cs typeface="等线"/>
                <a:sym typeface="等线"/>
              </a:defRPr>
            </a:pPr>
            <a:r>
              <a:t>产品生产与加工</a:t>
            </a:r>
          </a:p>
        </p:txBody>
      </p:sp>
      <p:pic>
        <p:nvPicPr>
          <p:cNvPr id="469" name="procurement.pdf" descr="procurement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7683" y="3161909"/>
            <a:ext cx="11436936" cy="2040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manufacturing.pdf" descr="manufacturing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2613" y="6139580"/>
            <a:ext cx="11907076" cy="19928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灯片编号占位符 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5" name="标题 3"/>
          <p:cNvSpPr/>
          <p:nvPr>
            <p:ph type="title"/>
          </p:nvPr>
        </p:nvSpPr>
        <p:spPr>
          <a:xfrm>
            <a:off x="702613" y="1387519"/>
            <a:ext cx="11907076" cy="819201"/>
          </a:xfrm>
          <a:prstGeom prst="rect">
            <a:avLst/>
          </a:prstGeom>
        </p:spPr>
        <p:txBody>
          <a:bodyPr/>
          <a:lstStyle/>
          <a:p>
            <a:pPr/>
            <a:r>
              <a:t>产品溯源系统 - 子环节</a:t>
            </a:r>
          </a:p>
        </p:txBody>
      </p:sp>
      <p:sp>
        <p:nvSpPr>
          <p:cNvPr id="476" name="内容占位符 4"/>
          <p:cNvSpPr/>
          <p:nvPr>
            <p:ph type="body" idx="1"/>
          </p:nvPr>
        </p:nvSpPr>
        <p:spPr>
          <a:xfrm>
            <a:off x="638593" y="2419507"/>
            <a:ext cx="11907076" cy="7009455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等线"/>
                <a:ea typeface="等线"/>
                <a:cs typeface="等线"/>
                <a:sym typeface="等线"/>
              </a:defRPr>
            </a:pPr>
            <a:r>
              <a:t>产品送至终端用户</a:t>
            </a:r>
          </a:p>
          <a:p>
            <a:pPr>
              <a:defRPr>
                <a:latin typeface="等线"/>
                <a:ea typeface="等线"/>
                <a:cs typeface="等线"/>
                <a:sym typeface="等线"/>
              </a:defRPr>
            </a:pPr>
          </a:p>
          <a:p>
            <a:pPr>
              <a:defRPr>
                <a:latin typeface="等线"/>
                <a:ea typeface="等线"/>
                <a:cs typeface="等线"/>
                <a:sym typeface="等线"/>
              </a:defRPr>
            </a:pPr>
            <a:r>
              <a:t>使用Hyperledger</a:t>
            </a:r>
          </a:p>
          <a:p>
            <a:pPr>
              <a:defRPr>
                <a:latin typeface="等线"/>
                <a:ea typeface="等线"/>
                <a:cs typeface="等线"/>
                <a:sym typeface="等线"/>
              </a:defRPr>
            </a:pPr>
          </a:p>
          <a:p>
            <a:pPr>
              <a:defRPr>
                <a:latin typeface="等线"/>
                <a:ea typeface="等线"/>
                <a:cs typeface="等线"/>
                <a:sym typeface="等线"/>
              </a:defRPr>
            </a:pPr>
            <a:r>
              <a:t>使用Hyperledger Composer搭建的子应用：</a:t>
            </a:r>
            <a:r>
              <a:rPr b="1"/>
              <a:t>物流信息跟踪系统</a:t>
            </a:r>
          </a:p>
        </p:txBody>
      </p:sp>
      <p:pic>
        <p:nvPicPr>
          <p:cNvPr id="477" name="delivery.pdf" descr="delivery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3650" y="3031544"/>
            <a:ext cx="12065001" cy="222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8" name="1ng1.pdf" descr="1ng1.pdf"/>
          <p:cNvPicPr>
            <a:picLocks noChangeAspect="1"/>
          </p:cNvPicPr>
          <p:nvPr/>
        </p:nvPicPr>
        <p:blipFill>
          <a:blip r:embed="rId4">
            <a:extLst/>
          </a:blip>
          <a:srcRect l="0" t="0" r="0" b="20278"/>
          <a:stretch>
            <a:fillRect/>
          </a:stretch>
        </p:blipFill>
        <p:spPr>
          <a:xfrm>
            <a:off x="623650" y="6282070"/>
            <a:ext cx="12065001" cy="27918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灯片编号占位符 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3" name="标题 3"/>
          <p:cNvSpPr/>
          <p:nvPr>
            <p:ph type="title"/>
          </p:nvPr>
        </p:nvSpPr>
        <p:spPr>
          <a:xfrm>
            <a:off x="702613" y="1387519"/>
            <a:ext cx="11907076" cy="819201"/>
          </a:xfrm>
          <a:prstGeom prst="rect">
            <a:avLst/>
          </a:prstGeom>
        </p:spPr>
        <p:txBody>
          <a:bodyPr/>
          <a:lstStyle/>
          <a:p>
            <a:pPr/>
            <a:r>
              <a:t>物流信息跟踪系统 - 如何更新物流信息</a:t>
            </a:r>
          </a:p>
        </p:txBody>
      </p:sp>
      <p:pic>
        <p:nvPicPr>
          <p:cNvPr id="484" name="1usage.pdf" descr="1us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779507"/>
            <a:ext cx="13004801" cy="2623286"/>
          </a:xfrm>
          <a:prstGeom prst="rect">
            <a:avLst/>
          </a:prstGeom>
          <a:ln w="12700">
            <a:miter lim="400000"/>
          </a:ln>
        </p:spPr>
      </p:pic>
      <p:sp>
        <p:nvSpPr>
          <p:cNvPr id="485" name="内容占位符 4"/>
          <p:cNvSpPr/>
          <p:nvPr>
            <p:ph type="body" sz="half" idx="1"/>
          </p:nvPr>
        </p:nvSpPr>
        <p:spPr>
          <a:xfrm>
            <a:off x="638593" y="5975580"/>
            <a:ext cx="11907076" cy="3453382"/>
          </a:xfrm>
          <a:prstGeom prst="rect">
            <a:avLst/>
          </a:prstGeom>
        </p:spPr>
        <p:txBody>
          <a:bodyPr/>
          <a:lstStyle/>
          <a:p>
            <a:pPr>
              <a:defRPr sz="3000">
                <a:latin typeface="等线"/>
                <a:ea typeface="等线"/>
                <a:cs typeface="等线"/>
                <a:sym typeface="等线"/>
              </a:defRPr>
            </a:pPr>
            <a:r>
              <a:t>Bob在客户端以</a:t>
            </a:r>
            <a:r>
              <a:rPr b="1"/>
              <a:t>物流中转站员工</a:t>
            </a:r>
            <a:r>
              <a:t>身份登录Fabric P2P网络中一个节点</a:t>
            </a:r>
          </a:p>
          <a:p>
            <a:pPr>
              <a:defRPr sz="3000">
                <a:latin typeface="等线"/>
                <a:ea typeface="等线"/>
                <a:cs typeface="等线"/>
                <a:sym typeface="等线"/>
              </a:defRPr>
            </a:pPr>
            <a:r>
              <a:t>Bob发送物流信息更新交易，客户端通过服务器与Fabric交互</a:t>
            </a:r>
          </a:p>
          <a:p>
            <a:pPr>
              <a:defRPr sz="3000">
                <a:latin typeface="等线"/>
                <a:ea typeface="等线"/>
                <a:cs typeface="等线"/>
                <a:sym typeface="等线"/>
              </a:defRPr>
            </a:pPr>
            <a:r>
              <a:t>交易执行完毕后，结果返回；Bob可以通过客户端查看执行情况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灯片编号占位符 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8" name="标题 3"/>
          <p:cNvSpPr/>
          <p:nvPr>
            <p:ph type="title"/>
          </p:nvPr>
        </p:nvSpPr>
        <p:spPr>
          <a:xfrm>
            <a:off x="702613" y="1387519"/>
            <a:ext cx="11907076" cy="819201"/>
          </a:xfrm>
          <a:prstGeom prst="rect">
            <a:avLst/>
          </a:prstGeom>
        </p:spPr>
        <p:txBody>
          <a:bodyPr/>
          <a:lstStyle/>
          <a:p>
            <a:pPr/>
            <a:r>
              <a:t>物流信息跟踪系统 - RESTful服务器</a:t>
            </a:r>
          </a:p>
        </p:txBody>
      </p:sp>
      <p:pic>
        <p:nvPicPr>
          <p:cNvPr id="489" name="1rest2.pdf" descr="1rest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0684" y="2779507"/>
            <a:ext cx="12030934" cy="56375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灯片编号占位符 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2" name="标题 3"/>
          <p:cNvSpPr/>
          <p:nvPr>
            <p:ph type="title"/>
          </p:nvPr>
        </p:nvSpPr>
        <p:spPr>
          <a:xfrm>
            <a:off x="702613" y="1387519"/>
            <a:ext cx="11907076" cy="819201"/>
          </a:xfrm>
          <a:prstGeom prst="rect">
            <a:avLst/>
          </a:prstGeom>
        </p:spPr>
        <p:txBody>
          <a:bodyPr/>
          <a:lstStyle/>
          <a:p>
            <a:pPr/>
            <a:r>
              <a:t>物流信息跟踪系统 - 操作界面</a:t>
            </a:r>
          </a:p>
        </p:txBody>
      </p:sp>
      <p:pic>
        <p:nvPicPr>
          <p:cNvPr id="49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18904" t="8052" r="3229" b="0"/>
          <a:stretch>
            <a:fillRect/>
          </a:stretch>
        </p:blipFill>
        <p:spPr>
          <a:xfrm>
            <a:off x="880130" y="3440638"/>
            <a:ext cx="6800459" cy="4641317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63500" dist="14455" dir="5400000">
              <a:srgbClr val="000000">
                <a:alpha val="70000"/>
              </a:srgbClr>
            </a:outerShdw>
          </a:effectLst>
        </p:spPr>
      </p:pic>
      <p:pic>
        <p:nvPicPr>
          <p:cNvPr id="494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93397" y="2469139"/>
            <a:ext cx="4542284" cy="691019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495" name="Line"/>
          <p:cNvSpPr/>
          <p:nvPr/>
        </p:nvSpPr>
        <p:spPr>
          <a:xfrm flipV="1">
            <a:off x="4862876" y="2489730"/>
            <a:ext cx="3048233" cy="1397504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96" name="Line"/>
          <p:cNvSpPr/>
          <p:nvPr/>
        </p:nvSpPr>
        <p:spPr>
          <a:xfrm>
            <a:off x="4862876" y="7875434"/>
            <a:ext cx="3048233" cy="1483305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灯片编号占位符 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9" name="标题 3"/>
          <p:cNvSpPr/>
          <p:nvPr>
            <p:ph type="title"/>
          </p:nvPr>
        </p:nvSpPr>
        <p:spPr>
          <a:xfrm>
            <a:off x="702613" y="1387519"/>
            <a:ext cx="11907076" cy="819201"/>
          </a:xfrm>
          <a:prstGeom prst="rect">
            <a:avLst/>
          </a:prstGeom>
        </p:spPr>
        <p:txBody>
          <a:bodyPr/>
          <a:lstStyle/>
          <a:p>
            <a:pPr/>
            <a:r>
              <a:t>产品溯源系统的可靠性</a:t>
            </a:r>
          </a:p>
        </p:txBody>
      </p:sp>
      <p:pic>
        <p:nvPicPr>
          <p:cNvPr id="500" name="deliveryverify.pdf" descr="deliveryverify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8862" y="2779507"/>
            <a:ext cx="11907076" cy="4842655"/>
          </a:xfrm>
          <a:prstGeom prst="rect">
            <a:avLst/>
          </a:prstGeom>
          <a:ln w="12700">
            <a:miter lim="400000"/>
          </a:ln>
        </p:spPr>
      </p:pic>
      <p:sp>
        <p:nvSpPr>
          <p:cNvPr id="501" name="以物流点β身份发送的虚假物流信息“货物已从物流点α发出”无法通过背书环节…"/>
          <p:cNvSpPr/>
          <p:nvPr/>
        </p:nvSpPr>
        <p:spPr>
          <a:xfrm>
            <a:off x="519515" y="7871950"/>
            <a:ext cx="1227327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/>
            </a:pPr>
            <a:r>
              <a:t>以物流点β身份发送的虚假物流信息“货物已从物流点α发出”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无法通过背书环节</a:t>
            </a:r>
            <a:endParaRPr b="1">
              <a:latin typeface="Helvetica"/>
              <a:ea typeface="Helvetica"/>
              <a:cs typeface="Helvetica"/>
              <a:sym typeface="Helvetica"/>
            </a:endParaRPr>
          </a:p>
          <a:p>
            <a:pPr>
              <a:defRPr sz="2800"/>
            </a:pPr>
            <a:r>
              <a:t>原因：物流点α维护的账本中无此记录，物流点β无发送该消息的权限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灯片编号占位符 5"/>
          <p:cNvSpPr/>
          <p:nvPr>
            <p:ph type="sldNum" sz="quarter" idx="2"/>
          </p:nvPr>
        </p:nvSpPr>
        <p:spPr>
          <a:xfrm>
            <a:off x="12369920" y="443384"/>
            <a:ext cx="245599" cy="3713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9" name="内容占位符 4"/>
          <p:cNvSpPr/>
          <p:nvPr>
            <p:ph type="body" idx="1"/>
          </p:nvPr>
        </p:nvSpPr>
        <p:spPr>
          <a:xfrm>
            <a:off x="702613" y="2397408"/>
            <a:ext cx="11907076" cy="6999465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latin typeface="等线"/>
                <a:ea typeface="等线"/>
                <a:cs typeface="等线"/>
                <a:sym typeface="等线"/>
              </a:rPr>
              <a:t>商业</a:t>
            </a:r>
            <a:r>
              <a:t>网络的构成：账本、交易、资产、合约。</a:t>
            </a:r>
            <a:endParaRPr>
              <a:latin typeface="等线"/>
              <a:ea typeface="等线"/>
              <a:cs typeface="等线"/>
              <a:sym typeface="等线"/>
            </a:endParaRPr>
          </a:p>
          <a:p>
            <a:pPr marL="304800" indent="-304800">
              <a:spcBef>
                <a:spcPts val="700"/>
              </a:spcBef>
              <a:defRPr>
                <a:latin typeface="等线"/>
                <a:ea typeface="等线"/>
                <a:cs typeface="等线"/>
                <a:sym typeface="等线"/>
              </a:defRPr>
            </a:pPr>
            <a:r>
              <a:t>区块链网络中的交易各方不依赖于第三方来仲裁交易（</a:t>
            </a:r>
            <a:r>
              <a:rPr b="1"/>
              <a:t>去中心化</a:t>
            </a:r>
            <a:r>
              <a:t>），它们使用一致性协议（即</a:t>
            </a:r>
            <a:r>
              <a:rPr b="1"/>
              <a:t>共识机制</a:t>
            </a:r>
            <a:r>
              <a:t>）来共同维护账本内容，使用</a:t>
            </a:r>
            <a:r>
              <a:rPr b="1"/>
              <a:t>哈希算法</a:t>
            </a:r>
            <a:r>
              <a:t>和</a:t>
            </a:r>
            <a:r>
              <a:rPr b="1"/>
              <a:t>数字签名</a:t>
            </a:r>
            <a:r>
              <a:t>来确保交易的完整性和不可逆性。</a:t>
            </a:r>
          </a:p>
        </p:txBody>
      </p:sp>
      <p:sp>
        <p:nvSpPr>
          <p:cNvPr id="260" name="标题 3"/>
          <p:cNvSpPr/>
          <p:nvPr>
            <p:ph type="title"/>
          </p:nvPr>
        </p:nvSpPr>
        <p:spPr>
          <a:xfrm>
            <a:off x="702613" y="1387519"/>
            <a:ext cx="11907076" cy="819201"/>
          </a:xfrm>
          <a:prstGeom prst="rect">
            <a:avLst/>
          </a:prstGeom>
        </p:spPr>
        <p:txBody>
          <a:bodyPr/>
          <a:lstStyle/>
          <a:p>
            <a:pPr/>
            <a:r>
              <a:t>术语解释：商业网络、区块链技术</a:t>
            </a:r>
          </a:p>
        </p:txBody>
      </p:sp>
      <p:pic>
        <p:nvPicPr>
          <p:cNvPr id="261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2169" y="4892987"/>
            <a:ext cx="10440462" cy="42037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灯片编号占位符 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4" name="标题 3"/>
          <p:cNvSpPr/>
          <p:nvPr>
            <p:ph type="title"/>
          </p:nvPr>
        </p:nvSpPr>
        <p:spPr>
          <a:xfrm>
            <a:off x="702613" y="1387519"/>
            <a:ext cx="11907076" cy="819201"/>
          </a:xfrm>
          <a:prstGeom prst="rect">
            <a:avLst/>
          </a:prstGeom>
        </p:spPr>
        <p:txBody>
          <a:bodyPr/>
          <a:lstStyle/>
          <a:p>
            <a:pPr/>
            <a:r>
              <a:t>产品溯源系统的性能</a:t>
            </a:r>
          </a:p>
        </p:txBody>
      </p:sp>
      <p:sp>
        <p:nvSpPr>
          <p:cNvPr id="505" name="内容占位符 4"/>
          <p:cNvSpPr/>
          <p:nvPr>
            <p:ph type="body" idx="1"/>
          </p:nvPr>
        </p:nvSpPr>
        <p:spPr>
          <a:xfrm>
            <a:off x="638593" y="2419507"/>
            <a:ext cx="11907076" cy="7009455"/>
          </a:xfrm>
          <a:prstGeom prst="rect">
            <a:avLst/>
          </a:prstGeom>
        </p:spPr>
        <p:txBody>
          <a:bodyPr/>
          <a:lstStyle/>
          <a:p>
            <a:pPr>
              <a:defRPr b="1" sz="3000">
                <a:latin typeface="等线"/>
                <a:ea typeface="等线"/>
                <a:cs typeface="等线"/>
                <a:sym typeface="等线"/>
              </a:defRPr>
            </a:pPr>
            <a:r>
              <a:t>交易处理速度/响应时间</a:t>
            </a:r>
          </a:p>
          <a:p>
            <a:pPr lvl="1" marL="777239" indent="-320039">
              <a:defRPr>
                <a:latin typeface="等线"/>
                <a:ea typeface="等线"/>
                <a:cs typeface="等线"/>
                <a:sym typeface="等线"/>
              </a:defRPr>
            </a:pPr>
            <a:r>
              <a:t>P2P网络构成：1 排序服务节点 + 2 背书节点 + 1 CA</a:t>
            </a:r>
          </a:p>
          <a:p>
            <a:pPr lvl="1" marL="777239" indent="-320039">
              <a:defRPr>
                <a:latin typeface="等线"/>
                <a:ea typeface="等线"/>
                <a:cs typeface="等线"/>
                <a:sym typeface="等线"/>
              </a:defRPr>
            </a:pPr>
            <a:r>
              <a:t>配置：2GB RAM + 1核CPU （阿里云香港服务器/本地虚拟机服务器）</a:t>
            </a:r>
          </a:p>
          <a:p>
            <a:pPr lvl="1" marL="777239" indent="-320039">
              <a:defRPr>
                <a:latin typeface="等线"/>
                <a:ea typeface="等线"/>
                <a:cs typeface="等线"/>
                <a:sym typeface="等线"/>
              </a:defRPr>
            </a:pPr>
            <a:r>
              <a:t>剔除因网络中断而产生的异常值</a:t>
            </a:r>
          </a:p>
          <a:p>
            <a:pPr lvl="1" marL="777239" indent="-320039">
              <a:defRPr>
                <a:latin typeface="等线"/>
                <a:ea typeface="等线"/>
                <a:cs typeface="等线"/>
                <a:sym typeface="等线"/>
              </a:defRPr>
            </a:pPr>
            <a:r>
              <a:t>发送交易：2000条/服务器，串行</a:t>
            </a:r>
          </a:p>
          <a:p>
            <a:pPr lvl="1" marL="777239" indent="-320039">
              <a:defRPr b="1">
                <a:latin typeface="等线"/>
                <a:ea typeface="等线"/>
                <a:cs typeface="等线"/>
                <a:sym typeface="等线"/>
              </a:defRPr>
            </a:pPr>
            <a:r>
              <a:t>平均响应时间：1.21秒/条</a:t>
            </a:r>
          </a:p>
          <a:p>
            <a:pPr lvl="1" marL="777239" indent="-320039">
              <a:defRPr>
                <a:latin typeface="等线"/>
                <a:ea typeface="等线"/>
                <a:cs typeface="等线"/>
                <a:sym typeface="等线"/>
              </a:defRPr>
            </a:pPr>
            <a:r>
              <a:t>最大有效响应时长：8.30秒/条</a:t>
            </a:r>
          </a:p>
          <a:p>
            <a:pPr lvl="1" marL="777239" indent="-320039">
              <a:defRPr>
                <a:latin typeface="等线"/>
                <a:ea typeface="等线"/>
                <a:cs typeface="等线"/>
                <a:sym typeface="等线"/>
              </a:defRPr>
            </a:pPr>
            <a:r>
              <a:t>最小有效响应时长：0.47秒/条</a:t>
            </a:r>
          </a:p>
        </p:txBody>
      </p:sp>
      <p:pic>
        <p:nvPicPr>
          <p:cNvPr id="506" name="responsetime.pdf" descr="responsetim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39201" y="4846910"/>
            <a:ext cx="5888231" cy="4163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灯片编号占位符 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9" name="标题 3"/>
          <p:cNvSpPr/>
          <p:nvPr>
            <p:ph type="title"/>
          </p:nvPr>
        </p:nvSpPr>
        <p:spPr>
          <a:xfrm>
            <a:off x="702613" y="1387519"/>
            <a:ext cx="11907076" cy="819201"/>
          </a:xfrm>
          <a:prstGeom prst="rect">
            <a:avLst/>
          </a:prstGeom>
        </p:spPr>
        <p:txBody>
          <a:bodyPr/>
          <a:lstStyle/>
          <a:p>
            <a:pPr/>
            <a:r>
              <a:t>产品溯源系统的性能</a:t>
            </a:r>
          </a:p>
        </p:txBody>
      </p:sp>
      <p:sp>
        <p:nvSpPr>
          <p:cNvPr id="510" name="内容占位符 4"/>
          <p:cNvSpPr/>
          <p:nvPr>
            <p:ph type="body" idx="1"/>
          </p:nvPr>
        </p:nvSpPr>
        <p:spPr>
          <a:xfrm>
            <a:off x="638593" y="2419507"/>
            <a:ext cx="11907076" cy="7009455"/>
          </a:xfrm>
          <a:prstGeom prst="rect">
            <a:avLst/>
          </a:prstGeom>
        </p:spPr>
        <p:txBody>
          <a:bodyPr/>
          <a:lstStyle/>
          <a:p>
            <a:pPr>
              <a:defRPr b="1" sz="3000">
                <a:latin typeface="等线"/>
                <a:ea typeface="等线"/>
                <a:cs typeface="等线"/>
                <a:sym typeface="等线"/>
              </a:defRPr>
            </a:pPr>
            <a:r>
              <a:t>吞吐量</a:t>
            </a:r>
          </a:p>
          <a:p>
            <a:pPr lvl="1" marL="777239" indent="-320039">
              <a:defRPr>
                <a:latin typeface="等线"/>
                <a:ea typeface="等线"/>
                <a:cs typeface="等线"/>
                <a:sym typeface="等线"/>
              </a:defRPr>
            </a:pPr>
            <a:r>
              <a:t>P2P网络构成：4 排序服务节点 + 4 背书节点 + 2 Kafka + 1 zookeeper</a:t>
            </a:r>
          </a:p>
          <a:p>
            <a:pPr lvl="1" marL="777239" indent="-320039">
              <a:defRPr b="1">
                <a:latin typeface="等线"/>
                <a:ea typeface="等线"/>
                <a:cs typeface="等线"/>
                <a:sym typeface="等线"/>
              </a:defRPr>
            </a:pPr>
            <a:r>
              <a:t>内置GoLevelDB</a:t>
            </a:r>
          </a:p>
          <a:p>
            <a:pPr lvl="2" marL="1234439" indent="-320039">
              <a:defRPr>
                <a:latin typeface="等线"/>
                <a:ea typeface="等线"/>
                <a:cs typeface="等线"/>
                <a:sym typeface="等线"/>
              </a:defRPr>
            </a:pPr>
            <a:r>
              <a:t>测试模式：以280-350条/秒的速度发送交易，120个线程</a:t>
            </a:r>
          </a:p>
          <a:p>
            <a:pPr lvl="2" marL="1234439" indent="-320039">
              <a:defRPr>
                <a:latin typeface="等线"/>
                <a:ea typeface="等线"/>
                <a:cs typeface="等线"/>
                <a:sym typeface="等线"/>
              </a:defRPr>
            </a:pPr>
            <a:r>
              <a:t>共36000条交易，104.455秒完成响应，</a:t>
            </a:r>
            <a:r>
              <a:rPr b="1"/>
              <a:t>吞吐量为344条/每秒</a:t>
            </a:r>
            <a:endParaRPr b="1"/>
          </a:p>
          <a:p>
            <a:pPr lvl="1" marL="777239" indent="-320039">
              <a:defRPr>
                <a:latin typeface="等线"/>
                <a:ea typeface="等线"/>
                <a:cs typeface="等线"/>
                <a:sym typeface="等线"/>
              </a:defRPr>
            </a:pPr>
            <a:r>
              <a:rPr b="1"/>
              <a:t>CouchDB</a:t>
            </a:r>
            <a:endParaRPr b="1"/>
          </a:p>
          <a:p>
            <a:pPr lvl="2" marL="1234439" indent="-320039">
              <a:defRPr>
                <a:latin typeface="等线"/>
                <a:ea typeface="等线"/>
                <a:cs typeface="等线"/>
                <a:sym typeface="等线"/>
              </a:defRPr>
            </a:pPr>
            <a:r>
              <a:t>在相同的测试速度+仅50个线程时挂起，无法完成压力测试</a:t>
            </a:r>
          </a:p>
        </p:txBody>
      </p:sp>
      <p:sp>
        <p:nvSpPr>
          <p:cNvPr id="511" name="（Data Source：Rocket Chat Hyperledger Fabric Ledger Channel, IBM Corp.）"/>
          <p:cNvSpPr/>
          <p:nvPr/>
        </p:nvSpPr>
        <p:spPr>
          <a:xfrm>
            <a:off x="4423383" y="9245461"/>
            <a:ext cx="8612238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lnSpc>
                <a:spcPct val="90000"/>
              </a:lnSpc>
              <a:defRPr b="1" sz="1800">
                <a:solidFill>
                  <a:srgbClr val="004098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>
              <a:defRPr sz="4400"/>
            </a:pPr>
            <a:r>
              <a:rPr sz="1800"/>
              <a:t>（Data Source：Rocket Chat Hyperledger Fabric Ledger Channel, IBM Corp.）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灯片编号占位符 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4" name="标题 3"/>
          <p:cNvSpPr/>
          <p:nvPr>
            <p:ph type="title"/>
          </p:nvPr>
        </p:nvSpPr>
        <p:spPr>
          <a:xfrm>
            <a:off x="702613" y="1387519"/>
            <a:ext cx="11907076" cy="819201"/>
          </a:xfrm>
          <a:prstGeom prst="rect">
            <a:avLst/>
          </a:prstGeom>
        </p:spPr>
        <p:txBody>
          <a:bodyPr/>
          <a:lstStyle>
            <a:lvl1pPr defTabSz="1261465">
              <a:defRPr sz="4268"/>
            </a:lvl1pPr>
          </a:lstStyle>
          <a:p>
            <a:pPr/>
            <a:r>
              <a:t>展望: 与数据分析相结合，为风险管理与评估服务</a:t>
            </a:r>
          </a:p>
        </p:txBody>
      </p:sp>
      <p:sp>
        <p:nvSpPr>
          <p:cNvPr id="515" name="（Image Credit: https://www.ibm.com/internet-of-things/platform/private-blockchain/）"/>
          <p:cNvSpPr/>
          <p:nvPr/>
        </p:nvSpPr>
        <p:spPr>
          <a:xfrm>
            <a:off x="3535224" y="9197016"/>
            <a:ext cx="946647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lnSpc>
                <a:spcPct val="90000"/>
              </a:lnSpc>
              <a:defRPr b="1" sz="1800">
                <a:solidFill>
                  <a:srgbClr val="004098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>
              <a:defRPr sz="4400"/>
            </a:pPr>
            <a:r>
              <a:rPr sz="1800"/>
              <a:t>（Image Credit: https://www.ibm.com/internet-of-things/platform/private-blockchain/）</a:t>
            </a:r>
          </a:p>
        </p:txBody>
      </p:sp>
      <p:pic>
        <p:nvPicPr>
          <p:cNvPr id="516" name="next1.pdf" descr="next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011" y="2461205"/>
            <a:ext cx="12094280" cy="62936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标题 2"/>
          <p:cNvSpPr/>
          <p:nvPr>
            <p:ph type="title"/>
          </p:nvPr>
        </p:nvSpPr>
        <p:spPr>
          <a:xfrm>
            <a:off x="693896" y="1950719"/>
            <a:ext cx="11961590" cy="1318305"/>
          </a:xfrm>
          <a:prstGeom prst="rect">
            <a:avLst/>
          </a:prstGeom>
        </p:spPr>
        <p:txBody>
          <a:bodyPr/>
          <a:lstStyle>
            <a:lvl1pPr defTabSz="1079398">
              <a:defRPr sz="7636"/>
            </a:lvl1pPr>
          </a:lstStyle>
          <a:p>
            <a:pPr/>
            <a:r>
              <a:t>Q&amp;A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灯片编号占位符 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1" name="内容占位符 4"/>
          <p:cNvSpPr/>
          <p:nvPr>
            <p:ph type="body" idx="1"/>
          </p:nvPr>
        </p:nvSpPr>
        <p:spPr>
          <a:xfrm>
            <a:off x="702613" y="2397408"/>
            <a:ext cx="11907076" cy="6999465"/>
          </a:xfrm>
          <a:prstGeom prst="rect">
            <a:avLst/>
          </a:prstGeom>
        </p:spPr>
        <p:txBody>
          <a:bodyPr/>
          <a:lstStyle/>
          <a:p>
            <a:pPr marL="316839" indent="-316839" defTabSz="1287475">
              <a:defRPr sz="2772"/>
            </a:pPr>
            <a:r>
              <a:rPr b="1" i="1"/>
              <a:t>共识机制：</a:t>
            </a:r>
            <a:r>
              <a:t>能够确保共享账本是精确副本，并降低了发生交易欺诈的风险，因为篡改需要同时在许多地方同时执行。</a:t>
            </a:r>
          </a:p>
          <a:p>
            <a:pPr marL="316839" indent="-316839" defTabSz="1287475">
              <a:defRPr sz="2772"/>
            </a:pPr>
            <a:r>
              <a:rPr b="1" i="1"/>
              <a:t>哈希算法(e.g. SHA-256)：</a:t>
            </a:r>
            <a:r>
              <a:t>能确保任何交易输入的改动 — 甚至是最细微的改动 — 都会对应一个不同的哈希值，表明交易输入可能被损坏。</a:t>
            </a:r>
          </a:p>
          <a:p>
            <a:pPr marL="316839" indent="-316839" defTabSz="1287475">
              <a:defRPr sz="2772"/>
            </a:pPr>
            <a:r>
              <a:rPr b="1" i="1"/>
              <a:t>数字签名：</a:t>
            </a:r>
            <a:r>
              <a:t> 确保交易源自发送方（已使用私钥签名）而不是冒名顶替者。</a:t>
            </a:r>
          </a:p>
          <a:p>
            <a:pPr marL="316839" indent="-316839" defTabSz="1287475">
              <a:defRPr sz="2772"/>
            </a:pPr>
            <a:r>
              <a:rPr b="1"/>
              <a:t>去中心化：</a:t>
            </a:r>
            <a:r>
              <a:t>可阻止任何单个或一组参与者控制底层基础架构或破坏整个系统（女巫攻击）。网络中的参与者是平等的，都遵守相同的协议。</a:t>
            </a:r>
          </a:p>
          <a:p>
            <a:pPr marL="316839" indent="-316839" defTabSz="1287475">
              <a:defRPr sz="2772"/>
            </a:pPr>
            <a:r>
              <a:rPr b="1"/>
              <a:t>交易不可逆性：</a:t>
            </a:r>
            <a:r>
              <a:t>交易号具有唯一性（相当于一个“时戳”），而且所有节点都认可交易的有效性。这会使交易不可逆，并被网络中的所有成员接受。</a:t>
            </a:r>
          </a:p>
        </p:txBody>
      </p:sp>
      <p:sp>
        <p:nvSpPr>
          <p:cNvPr id="522" name="标题 3"/>
          <p:cNvSpPr/>
          <p:nvPr>
            <p:ph type="title"/>
          </p:nvPr>
        </p:nvSpPr>
        <p:spPr>
          <a:xfrm>
            <a:off x="702613" y="1387519"/>
            <a:ext cx="11907076" cy="819201"/>
          </a:xfrm>
          <a:prstGeom prst="rect">
            <a:avLst/>
          </a:prstGeom>
        </p:spPr>
        <p:txBody>
          <a:bodyPr/>
          <a:lstStyle/>
          <a:p>
            <a:pPr/>
            <a:r>
              <a:t>区块链技术的特点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灯片编号占位符 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5" name="标题 1"/>
          <p:cNvSpPr/>
          <p:nvPr>
            <p:ph type="title"/>
          </p:nvPr>
        </p:nvSpPr>
        <p:spPr>
          <a:xfrm>
            <a:off x="702613" y="1387519"/>
            <a:ext cx="11907076" cy="816617"/>
          </a:xfrm>
          <a:prstGeom prst="rect">
            <a:avLst/>
          </a:prstGeom>
        </p:spPr>
        <p:txBody>
          <a:bodyPr/>
          <a:lstStyle/>
          <a:p>
            <a:pPr/>
            <a:r>
              <a:t>一次比特币交易1（简化版）</a:t>
            </a:r>
          </a:p>
        </p:txBody>
      </p:sp>
      <p:sp>
        <p:nvSpPr>
          <p:cNvPr id="526" name="（The image is from https://www.benthamsgaze.org/2016/11/22/blockchains-and-why-we-need-privacy/）"/>
          <p:cNvSpPr/>
          <p:nvPr/>
        </p:nvSpPr>
        <p:spPr>
          <a:xfrm>
            <a:off x="1549311" y="9211367"/>
            <a:ext cx="1147554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lnSpc>
                <a:spcPct val="90000"/>
              </a:lnSpc>
              <a:defRPr b="1" sz="1800">
                <a:solidFill>
                  <a:srgbClr val="004098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>
              <a:defRPr sz="4400"/>
            </a:pPr>
            <a:r>
              <a:rPr sz="1800"/>
              <a:t>（The image is from https://www.benthamsgaze.org/2016/11/22/blockchains-and-why-we-need-privacy/）</a:t>
            </a:r>
          </a:p>
        </p:txBody>
      </p:sp>
      <p:pic>
        <p:nvPicPr>
          <p:cNvPr id="52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1389" y="3075511"/>
            <a:ext cx="9702022" cy="3626131"/>
          </a:xfrm>
          <a:prstGeom prst="rect">
            <a:avLst/>
          </a:prstGeom>
          <a:ln w="12700">
            <a:miter lim="400000"/>
          </a:ln>
        </p:spPr>
      </p:pic>
      <p:sp>
        <p:nvSpPr>
          <p:cNvPr id="528" name="财产持有方发送交易，矿工挖矿并发现区块，…"/>
          <p:cNvSpPr/>
          <p:nvPr/>
        </p:nvSpPr>
        <p:spPr>
          <a:xfrm>
            <a:off x="2839821" y="7142014"/>
            <a:ext cx="7325158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/>
            </a:pPr>
            <a:r>
              <a:t>财产持有方发送交易，矿工挖矿并发现区块，</a:t>
            </a:r>
          </a:p>
          <a:p>
            <a:pPr>
              <a:defRPr sz="2800"/>
            </a:pPr>
            <a:r>
              <a:t>新区块（包含最新交易）将被所有参与者同步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灯片编号占位符 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31" name="标题 1"/>
          <p:cNvSpPr/>
          <p:nvPr>
            <p:ph type="title"/>
          </p:nvPr>
        </p:nvSpPr>
        <p:spPr>
          <a:xfrm>
            <a:off x="702613" y="1387519"/>
            <a:ext cx="11907076" cy="816617"/>
          </a:xfrm>
          <a:prstGeom prst="rect">
            <a:avLst/>
          </a:prstGeom>
        </p:spPr>
        <p:txBody>
          <a:bodyPr/>
          <a:lstStyle/>
          <a:p>
            <a:pPr/>
            <a:r>
              <a:t>一次比特币交易2（简化版）</a:t>
            </a:r>
          </a:p>
        </p:txBody>
      </p:sp>
      <p:sp>
        <p:nvSpPr>
          <p:cNvPr id="532" name="（Image Credit: Nakamoto, Satoshi. &quot;Bitcoin: A peer-to-peer electronic cash system.&quot; (2008): 28.）"/>
          <p:cNvSpPr/>
          <p:nvPr/>
        </p:nvSpPr>
        <p:spPr>
          <a:xfrm>
            <a:off x="2243690" y="9243664"/>
            <a:ext cx="1078204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lnSpc>
                <a:spcPct val="90000"/>
              </a:lnSpc>
              <a:defRPr b="1" sz="1800">
                <a:solidFill>
                  <a:srgbClr val="004098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>
              <a:defRPr sz="4400"/>
            </a:pPr>
            <a:r>
              <a:rPr sz="1800"/>
              <a:t>（Image Credit: Nakamoto, Satoshi. "Bitcoin: A peer-to-peer electronic cash system." (2008): 28.）</a:t>
            </a:r>
          </a:p>
        </p:txBody>
      </p:sp>
      <p:pic>
        <p:nvPicPr>
          <p:cNvPr id="53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4443" t="7506" r="0" b="0"/>
          <a:stretch>
            <a:fillRect/>
          </a:stretch>
        </p:blipFill>
        <p:spPr>
          <a:xfrm>
            <a:off x="2478049" y="2646557"/>
            <a:ext cx="8356181" cy="5199686"/>
          </a:xfrm>
          <a:prstGeom prst="rect">
            <a:avLst/>
          </a:prstGeom>
          <a:ln w="12700">
            <a:miter lim="400000"/>
          </a:ln>
        </p:spPr>
      </p:pic>
      <p:sp>
        <p:nvSpPr>
          <p:cNvPr id="534" name="交易签名和验证过程"/>
          <p:cNvSpPr/>
          <p:nvPr/>
        </p:nvSpPr>
        <p:spPr>
          <a:xfrm>
            <a:off x="4998801" y="8164472"/>
            <a:ext cx="3314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/>
            <a:r>
              <a:t>交易签名和验证过程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灯片编号占位符 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37" name="标题 1"/>
          <p:cNvSpPr/>
          <p:nvPr>
            <p:ph type="title"/>
          </p:nvPr>
        </p:nvSpPr>
        <p:spPr>
          <a:xfrm>
            <a:off x="702613" y="1387519"/>
            <a:ext cx="11907076" cy="816617"/>
          </a:xfrm>
          <a:prstGeom prst="rect">
            <a:avLst/>
          </a:prstGeom>
        </p:spPr>
        <p:txBody>
          <a:bodyPr/>
          <a:lstStyle/>
          <a:p>
            <a:pPr/>
            <a:r>
              <a:t>一次比特币交易3（简化版）</a:t>
            </a:r>
          </a:p>
        </p:txBody>
      </p:sp>
      <p:sp>
        <p:nvSpPr>
          <p:cNvPr id="538" name="（Image Credit: https://www.benthamsgaze.org/2016/11/22/blockchains-and-why-we-need-privacy/）"/>
          <p:cNvSpPr/>
          <p:nvPr/>
        </p:nvSpPr>
        <p:spPr>
          <a:xfrm>
            <a:off x="2017613" y="9168508"/>
            <a:ext cx="1098005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lnSpc>
                <a:spcPct val="90000"/>
              </a:lnSpc>
              <a:defRPr b="1" sz="1800">
                <a:solidFill>
                  <a:srgbClr val="004098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>
              <a:defRPr sz="4400"/>
            </a:pPr>
            <a:r>
              <a:rPr sz="1800"/>
              <a:t>（Image Credit: https://www.benthamsgaze.org/2016/11/22/blockchains-and-why-we-need-privacy/）</a:t>
            </a:r>
          </a:p>
        </p:txBody>
      </p:sp>
      <p:pic>
        <p:nvPicPr>
          <p:cNvPr id="53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9376" y="2696790"/>
            <a:ext cx="8326048" cy="4585588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多条交易被打包在一个区块中，…"/>
          <p:cNvSpPr/>
          <p:nvPr/>
        </p:nvSpPr>
        <p:spPr>
          <a:xfrm>
            <a:off x="3576401" y="7508331"/>
            <a:ext cx="61595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/>
            </a:pPr>
            <a:r>
              <a:t>多条交易被打包在一个区块中，</a:t>
            </a:r>
          </a:p>
          <a:p>
            <a:pPr>
              <a:defRPr sz="2800"/>
            </a:pPr>
            <a:r>
              <a:t>新区块加入唯一最长链，指向前一区块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灯片编号占位符 1"/>
          <p:cNvSpPr/>
          <p:nvPr>
            <p:ph type="sldNum" sz="quarter" idx="4294967295"/>
          </p:nvPr>
        </p:nvSpPr>
        <p:spPr>
          <a:xfrm>
            <a:off x="12369920" y="445439"/>
            <a:ext cx="348449" cy="3713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pc="-80"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4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8781" y="1002851"/>
            <a:ext cx="11282585" cy="85629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灯片编号占位符 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46" name="标题 3"/>
          <p:cNvSpPr/>
          <p:nvPr>
            <p:ph type="title"/>
          </p:nvPr>
        </p:nvSpPr>
        <p:spPr>
          <a:xfrm>
            <a:off x="702613" y="1387519"/>
            <a:ext cx="11907076" cy="819201"/>
          </a:xfrm>
          <a:prstGeom prst="rect">
            <a:avLst/>
          </a:prstGeom>
        </p:spPr>
        <p:txBody>
          <a:bodyPr/>
          <a:lstStyle/>
          <a:p>
            <a:pPr/>
            <a:r>
              <a:t>图解1：交易，数字签名与攻击</a:t>
            </a:r>
          </a:p>
        </p:txBody>
      </p:sp>
      <p:pic>
        <p:nvPicPr>
          <p:cNvPr id="54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850" y="2454783"/>
            <a:ext cx="5892800" cy="1803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8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8150" y="5945190"/>
            <a:ext cx="7366000" cy="97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9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0550" y="7309980"/>
            <a:ext cx="8763000" cy="1841501"/>
          </a:xfrm>
          <a:prstGeom prst="rect">
            <a:avLst/>
          </a:prstGeom>
          <a:ln w="12700">
            <a:miter lim="400000"/>
          </a:ln>
        </p:spPr>
      </p:pic>
      <p:sp>
        <p:nvSpPr>
          <p:cNvPr id="550" name="数字签名"/>
          <p:cNvSpPr/>
          <p:nvPr/>
        </p:nvSpPr>
        <p:spPr>
          <a:xfrm>
            <a:off x="635000" y="4488049"/>
            <a:ext cx="19431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数字签名</a:t>
            </a:r>
          </a:p>
        </p:txBody>
      </p:sp>
      <p:sp>
        <p:nvSpPr>
          <p:cNvPr id="551" name="Proof-of-Work"/>
          <p:cNvSpPr/>
          <p:nvPr/>
        </p:nvSpPr>
        <p:spPr>
          <a:xfrm>
            <a:off x="3659276" y="5170637"/>
            <a:ext cx="289224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Proof-of-Work</a:t>
            </a:r>
          </a:p>
        </p:txBody>
      </p:sp>
      <p:sp>
        <p:nvSpPr>
          <p:cNvPr id="552" name="双花问题"/>
          <p:cNvSpPr/>
          <p:nvPr/>
        </p:nvSpPr>
        <p:spPr>
          <a:xfrm>
            <a:off x="9575800" y="8214791"/>
            <a:ext cx="19431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双花问题</a:t>
            </a:r>
          </a:p>
        </p:txBody>
      </p:sp>
      <p:pic>
        <p:nvPicPr>
          <p:cNvPr id="553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47413" y="2454783"/>
            <a:ext cx="5204938" cy="2194239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一种可能的Eclipse Attack"/>
          <p:cNvSpPr/>
          <p:nvPr/>
        </p:nvSpPr>
        <p:spPr>
          <a:xfrm>
            <a:off x="7188749" y="4743604"/>
            <a:ext cx="532226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一种可能的Eclipse Attack</a:t>
            </a:r>
          </a:p>
        </p:txBody>
      </p:sp>
      <p:sp>
        <p:nvSpPr>
          <p:cNvPr id="555" name="（Images Credit: https://www.igvita.com/2014/05/05/minimum-viable-block-chain/）"/>
          <p:cNvSpPr/>
          <p:nvPr/>
        </p:nvSpPr>
        <p:spPr>
          <a:xfrm>
            <a:off x="4003526" y="9197016"/>
            <a:ext cx="9125248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lnSpc>
                <a:spcPct val="90000"/>
              </a:lnSpc>
              <a:defRPr b="1" sz="1800">
                <a:solidFill>
                  <a:srgbClr val="004098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>
              <a:defRPr sz="4400"/>
            </a:pPr>
            <a:r>
              <a:rPr sz="1800"/>
              <a:t>（Images Credit: https://www.igvita.com/2014/05/05/minimum-viable-block-chain/）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灯片编号占位符 5"/>
          <p:cNvSpPr/>
          <p:nvPr>
            <p:ph type="sldNum" sz="quarter" idx="2"/>
          </p:nvPr>
        </p:nvSpPr>
        <p:spPr>
          <a:xfrm>
            <a:off x="12369920" y="443384"/>
            <a:ext cx="245599" cy="3713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6" name="内容占位符 4"/>
          <p:cNvSpPr/>
          <p:nvPr>
            <p:ph type="body" idx="1"/>
          </p:nvPr>
        </p:nvSpPr>
        <p:spPr>
          <a:xfrm>
            <a:off x="250459" y="2397408"/>
            <a:ext cx="7839481" cy="705365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b="1" sz="3600">
                <a:latin typeface="等线"/>
                <a:ea typeface="等线"/>
                <a:cs typeface="等线"/>
                <a:sym typeface="等线"/>
              </a:defRPr>
            </a:pPr>
            <a:r>
              <a:t>现有的商业网络方案有不足之处</a:t>
            </a:r>
          </a:p>
          <a:p>
            <a:pPr lvl="1" marL="777239" indent="-320039">
              <a:lnSpc>
                <a:spcPct val="100000"/>
              </a:lnSpc>
              <a:defRPr>
                <a:latin typeface="等线"/>
                <a:ea typeface="等线"/>
                <a:cs typeface="等线"/>
                <a:sym typeface="等线"/>
              </a:defRPr>
            </a:pPr>
            <a:r>
              <a:t>中心化体系的机制的内部弊病</a:t>
            </a:r>
          </a:p>
          <a:p>
            <a:pPr lvl="1" marL="777239" indent="-320039">
              <a:lnSpc>
                <a:spcPct val="100000"/>
              </a:lnSpc>
              <a:defRPr>
                <a:latin typeface="等线"/>
                <a:ea typeface="等线"/>
                <a:cs typeface="等线"/>
                <a:sym typeface="等线"/>
              </a:defRPr>
            </a:pPr>
            <a:r>
              <a:t>“假”现象层出不穷</a:t>
            </a:r>
          </a:p>
          <a:p>
            <a:pPr lvl="1" marL="777239" indent="-320039">
              <a:lnSpc>
                <a:spcPct val="150000"/>
              </a:lnSpc>
              <a:defRPr>
                <a:latin typeface="等线"/>
                <a:ea typeface="等线"/>
                <a:cs typeface="等线"/>
                <a:sym typeface="等线"/>
              </a:defRPr>
            </a:pPr>
            <a:r>
              <a:t>相应防范措施与验证手段不力</a:t>
            </a:r>
          </a:p>
          <a:p>
            <a:pPr>
              <a:lnSpc>
                <a:spcPct val="100000"/>
              </a:lnSpc>
              <a:defRPr sz="3600">
                <a:latin typeface="等线"/>
                <a:ea typeface="等线"/>
                <a:cs typeface="等线"/>
                <a:sym typeface="等线"/>
              </a:defRPr>
            </a:pPr>
            <a:r>
              <a:rPr b="1"/>
              <a:t>区块链技术或能提供新的解决方案</a:t>
            </a:r>
            <a:endParaRPr b="1"/>
          </a:p>
          <a:p>
            <a:pPr lvl="1" marL="777239" indent="-320039">
              <a:lnSpc>
                <a:spcPct val="100000"/>
              </a:lnSpc>
              <a:defRPr>
                <a:latin typeface="等线"/>
                <a:ea typeface="等线"/>
                <a:cs typeface="等线"/>
                <a:sym typeface="等线"/>
              </a:defRPr>
            </a:pPr>
            <a:r>
              <a:t>比特币体系成功运转的启示</a:t>
            </a:r>
            <a:endParaRPr b="1"/>
          </a:p>
          <a:p>
            <a:pPr lvl="1" marL="777239" indent="-320039">
              <a:lnSpc>
                <a:spcPct val="100000"/>
              </a:lnSpc>
              <a:defRPr>
                <a:latin typeface="等线"/>
                <a:ea typeface="等线"/>
                <a:cs typeface="等线"/>
                <a:sym typeface="等线"/>
              </a:defRPr>
            </a:pPr>
            <a:r>
              <a:t>基于共识机制、不可篡改、交易不可逆</a:t>
            </a:r>
          </a:p>
          <a:p>
            <a:pPr lvl="1" marL="777239" indent="-320039">
              <a:lnSpc>
                <a:spcPct val="100000"/>
              </a:lnSpc>
              <a:defRPr>
                <a:latin typeface="等线"/>
                <a:ea typeface="等线"/>
                <a:cs typeface="等线"/>
                <a:sym typeface="等线"/>
              </a:defRPr>
            </a:pPr>
            <a:r>
              <a:t>应用场景广泛</a:t>
            </a:r>
          </a:p>
        </p:txBody>
      </p:sp>
      <p:sp>
        <p:nvSpPr>
          <p:cNvPr id="267" name="标题 3"/>
          <p:cNvSpPr/>
          <p:nvPr>
            <p:ph type="title"/>
          </p:nvPr>
        </p:nvSpPr>
        <p:spPr>
          <a:xfrm>
            <a:off x="702613" y="1387519"/>
            <a:ext cx="11907076" cy="819201"/>
          </a:xfrm>
          <a:prstGeom prst="rect">
            <a:avLst/>
          </a:prstGeom>
        </p:spPr>
        <p:txBody>
          <a:bodyPr/>
          <a:lstStyle/>
          <a:p>
            <a:pPr/>
            <a:r>
              <a:t>区块链技术：商业网络下一个解决方案的灵感？</a:t>
            </a:r>
          </a:p>
        </p:txBody>
      </p:sp>
      <p:pic>
        <p:nvPicPr>
          <p:cNvPr id="268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78764" y="2510069"/>
            <a:ext cx="3816621" cy="2584082"/>
          </a:xfrm>
          <a:prstGeom prst="rect">
            <a:avLst/>
          </a:prstGeom>
          <a:ln w="12700">
            <a:solidFill>
              <a:srgbClr val="0433FF"/>
            </a:solidFill>
            <a:miter lim="400000"/>
          </a:ln>
        </p:spPr>
      </p:pic>
      <p:sp>
        <p:nvSpPr>
          <p:cNvPr id="269" name="伪造物流信息的快递点"/>
          <p:cNvSpPr/>
          <p:nvPr/>
        </p:nvSpPr>
        <p:spPr>
          <a:xfrm>
            <a:off x="8605924" y="5188802"/>
            <a:ext cx="31623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伪造物流信息的快递点</a:t>
            </a:r>
          </a:p>
        </p:txBody>
      </p:sp>
      <p:pic>
        <p:nvPicPr>
          <p:cNvPr id="270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78764" y="5689855"/>
            <a:ext cx="3816621" cy="2950931"/>
          </a:xfrm>
          <a:prstGeom prst="rect">
            <a:avLst/>
          </a:prstGeom>
          <a:ln w="3175">
            <a:solidFill>
              <a:srgbClr val="0433FF"/>
            </a:solidFill>
            <a:miter lim="400000"/>
          </a:ln>
        </p:spPr>
      </p:pic>
      <p:sp>
        <p:nvSpPr>
          <p:cNvPr id="271" name="专门提供假学历证书的网站"/>
          <p:cNvSpPr/>
          <p:nvPr/>
        </p:nvSpPr>
        <p:spPr>
          <a:xfrm>
            <a:off x="8301124" y="8730674"/>
            <a:ext cx="37719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专门提供假学历证书的网站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灯片编号占位符 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58" name="标题 3"/>
          <p:cNvSpPr/>
          <p:nvPr>
            <p:ph type="title"/>
          </p:nvPr>
        </p:nvSpPr>
        <p:spPr>
          <a:xfrm>
            <a:off x="702613" y="1387519"/>
            <a:ext cx="11907076" cy="819201"/>
          </a:xfrm>
          <a:prstGeom prst="rect">
            <a:avLst/>
          </a:prstGeom>
        </p:spPr>
        <p:txBody>
          <a:bodyPr/>
          <a:lstStyle/>
          <a:p>
            <a:pPr/>
            <a:r>
              <a:t>图解2：</a:t>
            </a:r>
          </a:p>
        </p:txBody>
      </p:sp>
      <p:pic>
        <p:nvPicPr>
          <p:cNvPr id="55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6295" y="2537426"/>
            <a:ext cx="8699501" cy="2260601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（Images Credit: https://www.igvita.com/2014/05/05/minimum-viable-block-chain/）"/>
          <p:cNvSpPr/>
          <p:nvPr/>
        </p:nvSpPr>
        <p:spPr>
          <a:xfrm>
            <a:off x="4003526" y="9197016"/>
            <a:ext cx="9125248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lnSpc>
                <a:spcPct val="90000"/>
              </a:lnSpc>
              <a:defRPr b="1" sz="1800">
                <a:solidFill>
                  <a:srgbClr val="004098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>
              <a:defRPr sz="4400"/>
            </a:pPr>
            <a:r>
              <a:rPr sz="1800"/>
              <a:t>（Images Credit: https://www.igvita.com/2014/05/05/minimum-viable-block-chain/）</a:t>
            </a:r>
          </a:p>
        </p:txBody>
      </p:sp>
      <p:sp>
        <p:nvSpPr>
          <p:cNvPr id="561" name="比特币交易…"/>
          <p:cNvSpPr/>
          <p:nvPr/>
        </p:nvSpPr>
        <p:spPr>
          <a:xfrm>
            <a:off x="9550917" y="2649141"/>
            <a:ext cx="2807906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3200"/>
              </a:spcBef>
              <a:defRPr sz="2800"/>
            </a:pPr>
            <a:r>
              <a:t>比特币交易</a:t>
            </a:r>
          </a:p>
          <a:p>
            <a:pPr algn="l">
              <a:spcBef>
                <a:spcPts val="3200"/>
              </a:spcBef>
              <a:defRPr sz="2800"/>
            </a:pPr>
            <a:r>
              <a:t>每十分钟以区块的形式打一个包</a:t>
            </a:r>
          </a:p>
        </p:txBody>
      </p:sp>
      <p:pic>
        <p:nvPicPr>
          <p:cNvPr id="562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2400" y="4877365"/>
            <a:ext cx="10160000" cy="3911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灯片编号占位符 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65" name="标题 3"/>
          <p:cNvSpPr/>
          <p:nvPr>
            <p:ph type="title"/>
          </p:nvPr>
        </p:nvSpPr>
        <p:spPr>
          <a:xfrm>
            <a:off x="702613" y="1387519"/>
            <a:ext cx="11907076" cy="819201"/>
          </a:xfrm>
          <a:prstGeom prst="rect">
            <a:avLst/>
          </a:prstGeom>
        </p:spPr>
        <p:txBody>
          <a:bodyPr/>
          <a:lstStyle/>
          <a:p>
            <a:pPr/>
            <a:r>
              <a:t>商用区块链技术：4个关键概念</a:t>
            </a:r>
          </a:p>
        </p:txBody>
      </p:sp>
      <p:grpSp>
        <p:nvGrpSpPr>
          <p:cNvPr id="574" name="组合 33"/>
          <p:cNvGrpSpPr/>
          <p:nvPr/>
        </p:nvGrpSpPr>
        <p:grpSpPr>
          <a:xfrm>
            <a:off x="4162776" y="3306200"/>
            <a:ext cx="4240593" cy="4230905"/>
            <a:chOff x="1" y="-2"/>
            <a:chExt cx="4240592" cy="4230904"/>
          </a:xfrm>
        </p:grpSpPr>
        <p:sp>
          <p:nvSpPr>
            <p:cNvPr id="566" name="MH_Other_1"/>
            <p:cNvSpPr/>
            <p:nvPr/>
          </p:nvSpPr>
          <p:spPr>
            <a:xfrm rot="5400000">
              <a:off x="-1" y="-1"/>
              <a:ext cx="2423199" cy="24231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00409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2400">
                  <a:solidFill>
                    <a:srgbClr val="FFFFFF"/>
                  </a:solidFill>
                  <a:latin typeface="等线 Light"/>
                  <a:ea typeface="等线 Light"/>
                  <a:cs typeface="等线 Light"/>
                  <a:sym typeface="等线 Light"/>
                </a:defRPr>
              </a:pPr>
            </a:p>
          </p:txBody>
        </p:sp>
        <p:sp>
          <p:nvSpPr>
            <p:cNvPr id="567" name="MH_Other_2"/>
            <p:cNvSpPr/>
            <p:nvPr/>
          </p:nvSpPr>
          <p:spPr>
            <a:xfrm>
              <a:off x="697880" y="2508008"/>
              <a:ext cx="1725315" cy="1722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338D2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2800">
                  <a:solidFill>
                    <a:srgbClr val="FFFFFF"/>
                  </a:solidFill>
                  <a:latin typeface="等线 Light"/>
                  <a:ea typeface="等线 Light"/>
                  <a:cs typeface="等线 Light"/>
                  <a:sym typeface="等线 Light"/>
                </a:defRPr>
              </a:pPr>
            </a:p>
          </p:txBody>
        </p:sp>
        <p:sp>
          <p:nvSpPr>
            <p:cNvPr id="568" name="MH_Other_3"/>
            <p:cNvSpPr/>
            <p:nvPr/>
          </p:nvSpPr>
          <p:spPr>
            <a:xfrm rot="10800000">
              <a:off x="2508008" y="697878"/>
              <a:ext cx="1722895" cy="1725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0051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2400">
                  <a:solidFill>
                    <a:srgbClr val="FFFFFF"/>
                  </a:solidFill>
                  <a:latin typeface="等线 Light"/>
                  <a:ea typeface="等线 Light"/>
                  <a:cs typeface="等线 Light"/>
                  <a:sym typeface="等线 Light"/>
                </a:defRPr>
              </a:pPr>
            </a:p>
          </p:txBody>
        </p:sp>
        <p:sp>
          <p:nvSpPr>
            <p:cNvPr id="569" name="MH_Other_4"/>
            <p:cNvSpPr/>
            <p:nvPr/>
          </p:nvSpPr>
          <p:spPr>
            <a:xfrm rot="16200000">
              <a:off x="2517700" y="2491047"/>
              <a:ext cx="1722894" cy="1722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0086D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2400">
                  <a:solidFill>
                    <a:srgbClr val="FFFFFF"/>
                  </a:solidFill>
                  <a:latin typeface="等线 Light"/>
                  <a:ea typeface="等线 Light"/>
                  <a:cs typeface="等线 Light"/>
                  <a:sym typeface="等线 Light"/>
                </a:defRPr>
              </a:pPr>
            </a:p>
          </p:txBody>
        </p:sp>
        <p:sp>
          <p:nvSpPr>
            <p:cNvPr id="570" name="矩形 22"/>
            <p:cNvSpPr/>
            <p:nvPr/>
          </p:nvSpPr>
          <p:spPr>
            <a:xfrm>
              <a:off x="153117" y="697880"/>
              <a:ext cx="2121685" cy="9680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914400">
                <a:defRPr b="1" sz="2800">
                  <a:solidFill>
                    <a:srgbClr val="FFFFFF"/>
                  </a:solidFill>
                  <a:latin typeface="等线"/>
                  <a:ea typeface="等线"/>
                  <a:cs typeface="等线"/>
                  <a:sym typeface="等线"/>
                </a:defRPr>
              </a:lvl1pPr>
            </a:lstStyle>
            <a:p>
              <a:pPr>
                <a:defRPr>
                  <a:latin typeface="等线 Light"/>
                  <a:ea typeface="等线 Light"/>
                  <a:cs typeface="等线 Light"/>
                  <a:sym typeface="等线 Light"/>
                </a:defRPr>
              </a:pPr>
              <a:r>
                <a:rPr>
                  <a:latin typeface="等线"/>
                  <a:ea typeface="等线"/>
                  <a:cs typeface="等线"/>
                  <a:sym typeface="等线"/>
                </a:rPr>
                <a:t>智能合约</a:t>
              </a:r>
            </a:p>
          </p:txBody>
        </p:sp>
        <p:sp>
          <p:nvSpPr>
            <p:cNvPr id="571" name="矩形 28"/>
            <p:cNvSpPr/>
            <p:nvPr/>
          </p:nvSpPr>
          <p:spPr>
            <a:xfrm>
              <a:off x="2423196" y="1105702"/>
              <a:ext cx="1803533" cy="8533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914400">
                <a:defRPr sz="2600">
                  <a:solidFill>
                    <a:srgbClr val="FFFFFF"/>
                  </a:solidFill>
                  <a:latin typeface="等线"/>
                  <a:ea typeface="等线"/>
                  <a:cs typeface="等线"/>
                  <a:sym typeface="等线"/>
                </a:defRPr>
              </a:lvl1pPr>
            </a:lstStyle>
            <a:p>
              <a:pPr>
                <a:defRPr>
                  <a:latin typeface="等线 Light"/>
                  <a:ea typeface="等线 Light"/>
                  <a:cs typeface="等线 Light"/>
                  <a:sym typeface="等线 Light"/>
                </a:defRPr>
              </a:pPr>
              <a:r>
                <a:rPr>
                  <a:latin typeface="等线"/>
                  <a:ea typeface="等线"/>
                  <a:cs typeface="等线"/>
                  <a:sym typeface="等线"/>
                </a:rPr>
                <a:t>共享账本</a:t>
              </a:r>
            </a:p>
          </p:txBody>
        </p:sp>
        <p:sp>
          <p:nvSpPr>
            <p:cNvPr id="572" name="矩形 29"/>
            <p:cNvSpPr/>
            <p:nvPr/>
          </p:nvSpPr>
          <p:spPr>
            <a:xfrm>
              <a:off x="2420702" y="2910149"/>
              <a:ext cx="1803533" cy="8533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914400">
                <a:defRPr sz="2600">
                  <a:solidFill>
                    <a:srgbClr val="FFFFFF"/>
                  </a:solidFill>
                  <a:latin typeface="等线"/>
                  <a:ea typeface="等线"/>
                  <a:cs typeface="等线"/>
                  <a:sym typeface="等线"/>
                </a:defRPr>
              </a:lvl1pPr>
            </a:lstStyle>
            <a:p>
              <a:pPr/>
              <a:r>
                <a:t>机密性</a:t>
              </a:r>
            </a:p>
          </p:txBody>
        </p:sp>
        <p:sp>
          <p:nvSpPr>
            <p:cNvPr id="573" name="矩形 30"/>
            <p:cNvSpPr/>
            <p:nvPr/>
          </p:nvSpPr>
          <p:spPr>
            <a:xfrm>
              <a:off x="704473" y="2915924"/>
              <a:ext cx="1803533" cy="8533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914400">
                <a:defRPr sz="2600">
                  <a:solidFill>
                    <a:srgbClr val="FFFFFF"/>
                  </a:solidFill>
                  <a:latin typeface="等线"/>
                  <a:ea typeface="等线"/>
                  <a:cs typeface="等线"/>
                  <a:sym typeface="等线"/>
                </a:defRPr>
              </a:lvl1pPr>
            </a:lstStyle>
            <a:p>
              <a:pPr>
                <a:defRPr>
                  <a:latin typeface="等线 Light"/>
                  <a:ea typeface="等线 Light"/>
                  <a:cs typeface="等线 Light"/>
                  <a:sym typeface="等线 Light"/>
                </a:defRPr>
              </a:pPr>
              <a:r>
                <a:rPr>
                  <a:latin typeface="等线"/>
                  <a:ea typeface="等线"/>
                  <a:cs typeface="等线"/>
                  <a:sym typeface="等线"/>
                </a:rPr>
                <a:t>共识机制</a:t>
              </a:r>
            </a:p>
          </p:txBody>
        </p:sp>
      </p:grpSp>
      <p:sp>
        <p:nvSpPr>
          <p:cNvPr id="575" name="商业网络中，所有的交易记录均记录在共享帐本上…"/>
          <p:cNvSpPr/>
          <p:nvPr/>
        </p:nvSpPr>
        <p:spPr>
          <a:xfrm>
            <a:off x="8663497" y="3324397"/>
            <a:ext cx="3837098" cy="204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46944" indent="-246944" algn="l">
              <a:spcBef>
                <a:spcPts val="3200"/>
              </a:spcBef>
              <a:buSzPct val="75000"/>
              <a:buChar char="•"/>
              <a:defRPr sz="2200">
                <a:solidFill>
                  <a:srgbClr val="00514E"/>
                </a:solidFill>
              </a:defRPr>
            </a:pPr>
            <a:r>
              <a:t>商业网络中，所有的交易记录均记录在共享帐本上</a:t>
            </a:r>
          </a:p>
          <a:p>
            <a:pPr marL="246944" indent="-246944" algn="l">
              <a:spcBef>
                <a:spcPts val="3200"/>
              </a:spcBef>
              <a:buSzPct val="75000"/>
              <a:buChar char="•"/>
              <a:defRPr sz="2200">
                <a:solidFill>
                  <a:srgbClr val="00514E"/>
                </a:solidFill>
              </a:defRPr>
            </a:pPr>
            <a:r>
              <a:t>参与方只能在被授权后，看到被允许查看的交易记录</a:t>
            </a:r>
          </a:p>
        </p:txBody>
      </p:sp>
      <p:sp>
        <p:nvSpPr>
          <p:cNvPr id="576" name="合约中设定的商业规则…"/>
          <p:cNvSpPr/>
          <p:nvPr/>
        </p:nvSpPr>
        <p:spPr>
          <a:xfrm>
            <a:off x="361916" y="3324397"/>
            <a:ext cx="3669901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46944" indent="-246944" algn="l">
              <a:spcBef>
                <a:spcPts val="3200"/>
              </a:spcBef>
              <a:buSzPct val="75000"/>
              <a:buChar char="•"/>
              <a:defRPr sz="2400">
                <a:solidFill>
                  <a:srgbClr val="004098"/>
                </a:solidFill>
              </a:defRPr>
            </a:pPr>
            <a:r>
              <a:t>合约中设定的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商业规则</a:t>
            </a:r>
            <a:endParaRPr b="1">
              <a:latin typeface="Helvetica"/>
              <a:ea typeface="Helvetica"/>
              <a:cs typeface="Helvetica"/>
              <a:sym typeface="Helvetica"/>
            </a:endParaRPr>
          </a:p>
          <a:p>
            <a:pPr marL="246944" indent="-246944" algn="l">
              <a:spcBef>
                <a:spcPts val="3200"/>
              </a:spcBef>
              <a:buSzPct val="75000"/>
              <a:buChar char="•"/>
              <a:defRPr sz="2400">
                <a:solidFill>
                  <a:srgbClr val="004098"/>
                </a:solidFill>
              </a:defRPr>
            </a:pPr>
            <a:r>
              <a:t>被嵌入到区块链系统中（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可编程的</a:t>
            </a:r>
            <a:r>
              <a:t>），在交易时被执行</a:t>
            </a:r>
          </a:p>
        </p:txBody>
      </p:sp>
      <p:sp>
        <p:nvSpPr>
          <p:cNvPr id="577" name="虽然账本是共享的，但参与方的私密性可以得到保证（密码学是关键）…"/>
          <p:cNvSpPr/>
          <p:nvPr/>
        </p:nvSpPr>
        <p:spPr>
          <a:xfrm>
            <a:off x="8663497" y="6096720"/>
            <a:ext cx="3837098" cy="251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46944" indent="-246944" algn="l">
              <a:spcBef>
                <a:spcPts val="3200"/>
              </a:spcBef>
              <a:buSzPct val="75000"/>
              <a:buChar char="•"/>
              <a:defRPr sz="2200">
                <a:solidFill>
                  <a:srgbClr val="0086D1"/>
                </a:solidFill>
              </a:defRPr>
            </a:pPr>
            <a:r>
              <a:t>虽然账本是共享的，但参与方的私密性可以得到保证（密码学是关键）</a:t>
            </a:r>
          </a:p>
          <a:p>
            <a:pPr marL="246944" indent="-246944" algn="l">
              <a:spcBef>
                <a:spcPts val="3200"/>
              </a:spcBef>
              <a:buSzPct val="75000"/>
              <a:buChar char="•"/>
              <a:defRPr sz="2200">
                <a:solidFill>
                  <a:srgbClr val="0086D1"/>
                </a:solidFill>
              </a:defRPr>
            </a:pPr>
            <a:r>
              <a:t>参与方要求①保障交易隐私 ②不为某笔交易所关联</a:t>
            </a:r>
          </a:p>
        </p:txBody>
      </p:sp>
      <p:sp>
        <p:nvSpPr>
          <p:cNvPr id="578" name="多种共识机制：工作量证明(proof-of-work),权益证明(proof-of-stake),拜占庭容错(PBFT)…"/>
          <p:cNvSpPr/>
          <p:nvPr/>
        </p:nvSpPr>
        <p:spPr>
          <a:xfrm>
            <a:off x="223456" y="6071320"/>
            <a:ext cx="4515877" cy="2565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46944" indent="-246944" algn="l">
              <a:spcBef>
                <a:spcPts val="3200"/>
              </a:spcBef>
              <a:buSzPct val="75000"/>
              <a:buChar char="•"/>
              <a:defRPr sz="2200">
                <a:solidFill>
                  <a:srgbClr val="338D27"/>
                </a:solidFill>
              </a:defRPr>
            </a:pPr>
            <a:r>
              <a:t>多种共识机制：工作量证明(proof-of-work),权益证明(proof-of-stake),拜占庭容错(PBFT)</a:t>
            </a:r>
          </a:p>
          <a:p>
            <a:pPr marL="246944" indent="-246944" algn="l">
              <a:spcBef>
                <a:spcPts val="3200"/>
              </a:spcBef>
              <a:buSzPct val="75000"/>
              <a:buChar char="•"/>
              <a:defRPr sz="2200">
                <a:solidFill>
                  <a:srgbClr val="338D27"/>
                </a:solidFill>
              </a:defRPr>
            </a:pPr>
            <a:r>
              <a:t>商业网络中的区块链应用需要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可插拔</a:t>
            </a:r>
            <a:r>
              <a:t>的共识算法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灯片编号占位符 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1" name="标题 3"/>
          <p:cNvSpPr/>
          <p:nvPr>
            <p:ph type="title"/>
          </p:nvPr>
        </p:nvSpPr>
        <p:spPr>
          <a:xfrm>
            <a:off x="702613" y="1387519"/>
            <a:ext cx="11907076" cy="819201"/>
          </a:xfrm>
          <a:prstGeom prst="rect">
            <a:avLst/>
          </a:prstGeom>
        </p:spPr>
        <p:txBody>
          <a:bodyPr/>
          <a:lstStyle/>
          <a:p>
            <a:pPr/>
            <a:r>
              <a:t>Hyperledger Fabric 1.0新特性 多通道 多链</a:t>
            </a:r>
          </a:p>
        </p:txBody>
      </p:sp>
      <p:pic>
        <p:nvPicPr>
          <p:cNvPr id="58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97061" y="2753102"/>
            <a:ext cx="5584458" cy="4928008"/>
          </a:xfrm>
          <a:prstGeom prst="rect">
            <a:avLst/>
          </a:prstGeom>
          <a:ln w="12700">
            <a:miter lim="400000"/>
          </a:ln>
        </p:spPr>
      </p:pic>
      <p:sp>
        <p:nvSpPr>
          <p:cNvPr id="583" name="内容占位符 4"/>
          <p:cNvSpPr/>
          <p:nvPr>
            <p:ph type="body" idx="1"/>
          </p:nvPr>
        </p:nvSpPr>
        <p:spPr>
          <a:xfrm>
            <a:off x="702613" y="2397408"/>
            <a:ext cx="7276414" cy="6999465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多通道、</a:t>
            </a:r>
            <a:r>
              <a:t>多链</a:t>
            </a:r>
          </a:p>
          <a:p>
            <a:pPr lvl="1" marL="762000" indent="-304800">
              <a:spcBef>
                <a:spcPts val="700"/>
              </a:spcBef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链将参与者和数据 （包含chaincode ） 进⾏隔离</a:t>
            </a:r>
          </a:p>
          <a:p>
            <a:pPr lvl="1" marL="762000" indent="-304800">
              <a:spcBef>
                <a:spcPts val="700"/>
              </a:spcBef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⼀个节点可参与多个链</a:t>
            </a:r>
          </a:p>
        </p:txBody>
      </p:sp>
      <p:pic>
        <p:nvPicPr>
          <p:cNvPr id="584" name="multiledger.pdf" descr="multiledge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2044" y="5204266"/>
            <a:ext cx="6451601" cy="3898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灯片编号占位符 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7" name="标题 3"/>
          <p:cNvSpPr/>
          <p:nvPr>
            <p:ph type="title"/>
          </p:nvPr>
        </p:nvSpPr>
        <p:spPr>
          <a:xfrm>
            <a:off x="702613" y="1387519"/>
            <a:ext cx="11907076" cy="819201"/>
          </a:xfrm>
          <a:prstGeom prst="rect">
            <a:avLst/>
          </a:prstGeom>
        </p:spPr>
        <p:txBody>
          <a:bodyPr/>
          <a:lstStyle/>
          <a:p>
            <a:pPr/>
            <a:r>
              <a:t>Hyperledger Fabric 1.0新特性 交易流程</a:t>
            </a:r>
          </a:p>
        </p:txBody>
      </p:sp>
      <p:pic>
        <p:nvPicPr>
          <p:cNvPr id="588" name="transactionflow.pdf" descr="transactionflow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3550" y="3031544"/>
            <a:ext cx="12077700" cy="5054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灯片编号占位符 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91" name="标题 3"/>
          <p:cNvSpPr/>
          <p:nvPr>
            <p:ph type="title"/>
          </p:nvPr>
        </p:nvSpPr>
        <p:spPr>
          <a:xfrm>
            <a:off x="702613" y="1387519"/>
            <a:ext cx="11907076" cy="819201"/>
          </a:xfrm>
          <a:prstGeom prst="rect">
            <a:avLst/>
          </a:prstGeom>
        </p:spPr>
        <p:txBody>
          <a:bodyPr/>
          <a:lstStyle/>
          <a:p>
            <a:pPr/>
            <a:r>
              <a:t>Hyperledger Composer架构</a:t>
            </a:r>
          </a:p>
        </p:txBody>
      </p:sp>
      <p:pic>
        <p:nvPicPr>
          <p:cNvPr id="592" name="1composerflow.pdf" descr="1composerflow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0350" y="7056499"/>
            <a:ext cx="12484100" cy="23749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593" name="system (2).png" descr="system (2).png"/>
          <p:cNvPicPr>
            <a:picLocks noChangeAspect="1"/>
          </p:cNvPicPr>
          <p:nvPr/>
        </p:nvPicPr>
        <p:blipFill>
          <a:blip r:embed="rId3">
            <a:extLst/>
          </a:blip>
          <a:srcRect l="6209" t="11782" r="3777" b="11782"/>
          <a:stretch>
            <a:fillRect/>
          </a:stretch>
        </p:blipFill>
        <p:spPr>
          <a:xfrm>
            <a:off x="1415256" y="2314822"/>
            <a:ext cx="10174308" cy="46452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灯片编号占位符 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96" name="标题 3"/>
          <p:cNvSpPr/>
          <p:nvPr>
            <p:ph type="title"/>
          </p:nvPr>
        </p:nvSpPr>
        <p:spPr>
          <a:xfrm>
            <a:off x="702613" y="1387519"/>
            <a:ext cx="11907076" cy="819201"/>
          </a:xfrm>
          <a:prstGeom prst="rect">
            <a:avLst/>
          </a:prstGeom>
        </p:spPr>
        <p:txBody>
          <a:bodyPr/>
          <a:lstStyle/>
          <a:p>
            <a:pPr/>
            <a:r>
              <a:t>产品溯源系统 - 架构</a:t>
            </a:r>
          </a:p>
        </p:txBody>
      </p:sp>
      <p:pic>
        <p:nvPicPr>
          <p:cNvPr id="597" name="1arch.pdf" descr="1arch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550" y="2649142"/>
            <a:ext cx="12585700" cy="619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灯片编号占位符 5"/>
          <p:cNvSpPr/>
          <p:nvPr>
            <p:ph type="sldNum" sz="quarter" idx="2"/>
          </p:nvPr>
        </p:nvSpPr>
        <p:spPr>
          <a:xfrm>
            <a:off x="12369920" y="443384"/>
            <a:ext cx="245599" cy="3713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6" name="标题 3"/>
          <p:cNvSpPr/>
          <p:nvPr>
            <p:ph type="title"/>
          </p:nvPr>
        </p:nvSpPr>
        <p:spPr>
          <a:xfrm>
            <a:off x="702613" y="1387519"/>
            <a:ext cx="11907076" cy="819201"/>
          </a:xfrm>
          <a:prstGeom prst="rect">
            <a:avLst/>
          </a:prstGeom>
        </p:spPr>
        <p:txBody>
          <a:bodyPr/>
          <a:lstStyle/>
          <a:p>
            <a:pPr/>
            <a:r>
              <a:t>领域现状</a:t>
            </a:r>
            <a:r>
              <a:rPr sz="3600"/>
              <a:t>（@CoinDesk2017共识大会，2017/05）</a:t>
            </a:r>
          </a:p>
        </p:txBody>
      </p:sp>
      <p:sp>
        <p:nvSpPr>
          <p:cNvPr id="277" name="内容占位符 4"/>
          <p:cNvSpPr/>
          <p:nvPr>
            <p:ph type="body" sz="quarter" idx="1"/>
          </p:nvPr>
        </p:nvSpPr>
        <p:spPr>
          <a:xfrm>
            <a:off x="702613" y="2459995"/>
            <a:ext cx="11907076" cy="2048988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latin typeface="等线"/>
                <a:ea typeface="等线"/>
                <a:cs typeface="等线"/>
                <a:sym typeface="等线"/>
              </a:rPr>
              <a:t>IBM研究总监提出区块链技术可以为</a:t>
            </a:r>
            <a:r>
              <a:rPr b="1">
                <a:latin typeface="等线"/>
                <a:ea typeface="等线"/>
                <a:cs typeface="等线"/>
                <a:sym typeface="等线"/>
              </a:rPr>
              <a:t>资本市场和海运业</a:t>
            </a:r>
            <a:r>
              <a:rPr>
                <a:latin typeface="等线"/>
                <a:ea typeface="等线"/>
                <a:cs typeface="等线"/>
                <a:sym typeface="等线"/>
              </a:rPr>
              <a:t>节省几十亿美元的成本，并以马士基的合作为例，解释区块链如何通过简化整个流程，来增加流程的可控性，进而降低成本，保证运输产品利润率。</a:t>
            </a:r>
          </a:p>
        </p:txBody>
      </p:sp>
      <p:pic>
        <p:nvPicPr>
          <p:cNvPr id="27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56924" y="4744060"/>
            <a:ext cx="6760316" cy="3365651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普华永道、阿里巴巴、澳洲多家食品公司、澳大利亚及新西兰邮政就全新食品供应区块链项目进行测试，以减少食品供应链中的欺诈问题。该项目将在未来13周内构建成型。"/>
          <p:cNvSpPr/>
          <p:nvPr/>
        </p:nvSpPr>
        <p:spPr>
          <a:xfrm>
            <a:off x="588237" y="4762257"/>
            <a:ext cx="5097117" cy="355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20039" indent="-320039" algn="l" defTabSz="1300480">
              <a:lnSpc>
                <a:spcPct val="120000"/>
              </a:lnSpc>
              <a:spcBef>
                <a:spcPts val="1400"/>
              </a:spcBef>
              <a:buClr>
                <a:srgbClr val="004098"/>
              </a:buClr>
              <a:buSzPct val="100000"/>
              <a:buFont typeface="Trebuchet MS"/>
              <a:buChar char="▪"/>
              <a:defRPr sz="2800"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rPr>
                <a:latin typeface="等线"/>
                <a:ea typeface="等线"/>
                <a:cs typeface="等线"/>
                <a:sym typeface="等线"/>
              </a:rPr>
              <a:t>普华永道、阿里巴巴、澳洲多家食品公司、澳大利亚及新西兰邮政就全新</a:t>
            </a:r>
            <a:r>
              <a:rPr b="1">
                <a:latin typeface="等线"/>
                <a:ea typeface="等线"/>
                <a:cs typeface="等线"/>
                <a:sym typeface="等线"/>
              </a:rPr>
              <a:t>食品供应区块链项目</a:t>
            </a:r>
            <a:r>
              <a:rPr>
                <a:latin typeface="等线"/>
                <a:ea typeface="等线"/>
                <a:cs typeface="等线"/>
                <a:sym typeface="等线"/>
              </a:rPr>
              <a:t>进行测试，以减少食品供应链中的欺诈问题。该项目将在未来13周内构建成型。</a:t>
            </a:r>
          </a:p>
        </p:txBody>
      </p:sp>
      <p:sp>
        <p:nvSpPr>
          <p:cNvPr id="280" name="（Image Credit: https://www-03.ibm.com/press/us/en/presskit/50610.wss）"/>
          <p:cNvSpPr/>
          <p:nvPr/>
        </p:nvSpPr>
        <p:spPr>
          <a:xfrm>
            <a:off x="4794794" y="9213164"/>
            <a:ext cx="819410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lnSpc>
                <a:spcPct val="90000"/>
              </a:lnSpc>
              <a:defRPr b="1" sz="1800">
                <a:solidFill>
                  <a:srgbClr val="004098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>
              <a:defRPr sz="4400"/>
            </a:pPr>
            <a:r>
              <a:rPr sz="1800"/>
              <a:t>（Image Credit: https://www-03.ibm.com/press/us/en/presskit/50610.wss）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标题 1"/>
          <p:cNvSpPr/>
          <p:nvPr>
            <p:ph type="title"/>
          </p:nvPr>
        </p:nvSpPr>
        <p:spPr>
          <a:xfrm>
            <a:off x="460586" y="334416"/>
            <a:ext cx="9208201" cy="479800"/>
          </a:xfrm>
          <a:prstGeom prst="rect">
            <a:avLst/>
          </a:prstGeom>
        </p:spPr>
        <p:txBody>
          <a:bodyPr/>
          <a:lstStyle/>
          <a:p>
            <a:pPr defTabSz="1222451">
              <a:defRPr sz="2256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目录 </a:t>
            </a:r>
            <a:r>
              <a:t>Contents</a:t>
            </a:r>
          </a:p>
        </p:txBody>
      </p:sp>
      <p:sp>
        <p:nvSpPr>
          <p:cNvPr id="283" name="Freeform 10"/>
          <p:cNvSpPr/>
          <p:nvPr/>
        </p:nvSpPr>
        <p:spPr>
          <a:xfrm>
            <a:off x="2619071" y="1944685"/>
            <a:ext cx="1199542" cy="489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735" y="0"/>
                </a:moveTo>
                <a:lnTo>
                  <a:pt x="3877" y="0"/>
                </a:lnTo>
                <a:lnTo>
                  <a:pt x="3877" y="4004"/>
                </a:lnTo>
                <a:lnTo>
                  <a:pt x="0" y="10800"/>
                </a:lnTo>
                <a:lnTo>
                  <a:pt x="3877" y="17596"/>
                </a:lnTo>
                <a:lnTo>
                  <a:pt x="3877" y="21600"/>
                </a:lnTo>
                <a:lnTo>
                  <a:pt x="17735" y="21600"/>
                </a:lnTo>
                <a:lnTo>
                  <a:pt x="17735" y="17596"/>
                </a:lnTo>
                <a:lnTo>
                  <a:pt x="21600" y="10800"/>
                </a:lnTo>
                <a:lnTo>
                  <a:pt x="17735" y="4004"/>
                </a:lnTo>
                <a:lnTo>
                  <a:pt x="17735" y="0"/>
                </a:lnTo>
                <a:close/>
              </a:path>
            </a:pathLst>
          </a:custGeom>
          <a:solidFill>
            <a:srgbClr val="B5B5B6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1300480">
              <a:defRPr b="1" sz="4400"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sp>
        <p:nvSpPr>
          <p:cNvPr id="284" name="文本框 4"/>
          <p:cNvSpPr/>
          <p:nvPr/>
        </p:nvSpPr>
        <p:spPr>
          <a:xfrm>
            <a:off x="3062711" y="1919946"/>
            <a:ext cx="312264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 anchor="ctr">
            <a:spAutoFit/>
          </a:bodyPr>
          <a:lstStyle>
            <a:lvl1pPr defTabSz="1300480">
              <a:defRPr b="1" sz="2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85" name="直接连接符 6"/>
          <p:cNvSpPr/>
          <p:nvPr/>
        </p:nvSpPr>
        <p:spPr>
          <a:xfrm>
            <a:off x="3603957" y="2433727"/>
            <a:ext cx="6400002" cy="1"/>
          </a:xfrm>
          <a:prstGeom prst="line">
            <a:avLst/>
          </a:prstGeom>
          <a:ln w="3175">
            <a:solidFill>
              <a:srgbClr val="B5B5B6"/>
            </a:solidFill>
            <a:miter/>
          </a:ln>
        </p:spPr>
        <p:txBody>
          <a:bodyPr lIns="65023" tIns="65023" rIns="65023" bIns="65023"/>
          <a:lstStyle/>
          <a:p>
            <a:pPr algn="l" defTabSz="1300480">
              <a:defRPr sz="2400"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sp>
        <p:nvSpPr>
          <p:cNvPr id="286" name="Freeform 10"/>
          <p:cNvSpPr/>
          <p:nvPr/>
        </p:nvSpPr>
        <p:spPr>
          <a:xfrm>
            <a:off x="2619071" y="3253091"/>
            <a:ext cx="1199542" cy="4890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735" y="0"/>
                </a:moveTo>
                <a:lnTo>
                  <a:pt x="3877" y="0"/>
                </a:lnTo>
                <a:lnTo>
                  <a:pt x="3877" y="4004"/>
                </a:lnTo>
                <a:lnTo>
                  <a:pt x="0" y="10800"/>
                </a:lnTo>
                <a:lnTo>
                  <a:pt x="3877" y="17596"/>
                </a:lnTo>
                <a:lnTo>
                  <a:pt x="3877" y="21600"/>
                </a:lnTo>
                <a:lnTo>
                  <a:pt x="17735" y="21600"/>
                </a:lnTo>
                <a:lnTo>
                  <a:pt x="17735" y="17596"/>
                </a:lnTo>
                <a:lnTo>
                  <a:pt x="21600" y="10800"/>
                </a:lnTo>
                <a:lnTo>
                  <a:pt x="17735" y="4004"/>
                </a:lnTo>
                <a:lnTo>
                  <a:pt x="17735" y="0"/>
                </a:lnTo>
                <a:close/>
              </a:path>
            </a:pathLst>
          </a:custGeom>
          <a:solidFill>
            <a:srgbClr val="004098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1300480">
              <a:defRPr b="1" sz="4400"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sp>
        <p:nvSpPr>
          <p:cNvPr id="287" name="文本框 13"/>
          <p:cNvSpPr/>
          <p:nvPr/>
        </p:nvSpPr>
        <p:spPr>
          <a:xfrm>
            <a:off x="3062711" y="3228352"/>
            <a:ext cx="312264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 anchor="ctr">
            <a:spAutoFit/>
          </a:bodyPr>
          <a:lstStyle>
            <a:lvl1pPr defTabSz="1300480">
              <a:defRPr b="1" sz="2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88" name="直接连接符 14"/>
          <p:cNvSpPr/>
          <p:nvPr/>
        </p:nvSpPr>
        <p:spPr>
          <a:xfrm>
            <a:off x="3603957" y="3742133"/>
            <a:ext cx="6400002" cy="1"/>
          </a:xfrm>
          <a:prstGeom prst="line">
            <a:avLst/>
          </a:prstGeom>
          <a:ln w="3175">
            <a:solidFill>
              <a:srgbClr val="004098"/>
            </a:solidFill>
            <a:miter/>
          </a:ln>
        </p:spPr>
        <p:txBody>
          <a:bodyPr lIns="65023" tIns="65023" rIns="65023" bIns="65023"/>
          <a:lstStyle/>
          <a:p>
            <a:pPr algn="l" defTabSz="1300480">
              <a:defRPr sz="2400"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sp>
        <p:nvSpPr>
          <p:cNvPr id="289" name="Freeform 10"/>
          <p:cNvSpPr/>
          <p:nvPr/>
        </p:nvSpPr>
        <p:spPr>
          <a:xfrm>
            <a:off x="2619071" y="4561497"/>
            <a:ext cx="1199542" cy="489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735" y="0"/>
                </a:moveTo>
                <a:lnTo>
                  <a:pt x="3877" y="0"/>
                </a:lnTo>
                <a:lnTo>
                  <a:pt x="3877" y="4004"/>
                </a:lnTo>
                <a:lnTo>
                  <a:pt x="0" y="10800"/>
                </a:lnTo>
                <a:lnTo>
                  <a:pt x="3877" y="17596"/>
                </a:lnTo>
                <a:lnTo>
                  <a:pt x="3877" y="21600"/>
                </a:lnTo>
                <a:lnTo>
                  <a:pt x="17735" y="21600"/>
                </a:lnTo>
                <a:lnTo>
                  <a:pt x="17735" y="17596"/>
                </a:lnTo>
                <a:lnTo>
                  <a:pt x="21600" y="10800"/>
                </a:lnTo>
                <a:lnTo>
                  <a:pt x="17735" y="4004"/>
                </a:lnTo>
                <a:lnTo>
                  <a:pt x="17735" y="0"/>
                </a:lnTo>
                <a:close/>
              </a:path>
            </a:pathLst>
          </a:custGeom>
          <a:solidFill>
            <a:srgbClr val="B5B5B6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1300480">
              <a:defRPr b="1" sz="4400"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sp>
        <p:nvSpPr>
          <p:cNvPr id="290" name="文本框 18"/>
          <p:cNvSpPr/>
          <p:nvPr/>
        </p:nvSpPr>
        <p:spPr>
          <a:xfrm>
            <a:off x="3062711" y="4536758"/>
            <a:ext cx="312264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 anchor="ctr">
            <a:spAutoFit/>
          </a:bodyPr>
          <a:lstStyle>
            <a:lvl1pPr defTabSz="1300480">
              <a:defRPr b="1" sz="2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91" name="直接连接符 19"/>
          <p:cNvSpPr/>
          <p:nvPr/>
        </p:nvSpPr>
        <p:spPr>
          <a:xfrm>
            <a:off x="3603957" y="5050540"/>
            <a:ext cx="6400002" cy="1"/>
          </a:xfrm>
          <a:prstGeom prst="line">
            <a:avLst/>
          </a:prstGeom>
          <a:ln w="3175">
            <a:solidFill>
              <a:srgbClr val="B5B5B6"/>
            </a:solidFill>
            <a:miter/>
          </a:ln>
        </p:spPr>
        <p:txBody>
          <a:bodyPr lIns="65023" tIns="65023" rIns="65023" bIns="65023"/>
          <a:lstStyle/>
          <a:p>
            <a:pPr algn="l" defTabSz="1300480">
              <a:defRPr sz="2400"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sp>
        <p:nvSpPr>
          <p:cNvPr id="292" name="Freeform 10"/>
          <p:cNvSpPr/>
          <p:nvPr/>
        </p:nvSpPr>
        <p:spPr>
          <a:xfrm>
            <a:off x="2619071" y="5869903"/>
            <a:ext cx="1199542" cy="489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735" y="0"/>
                </a:moveTo>
                <a:lnTo>
                  <a:pt x="3877" y="0"/>
                </a:lnTo>
                <a:lnTo>
                  <a:pt x="3877" y="4004"/>
                </a:lnTo>
                <a:lnTo>
                  <a:pt x="0" y="10800"/>
                </a:lnTo>
                <a:lnTo>
                  <a:pt x="3877" y="17596"/>
                </a:lnTo>
                <a:lnTo>
                  <a:pt x="3877" y="21600"/>
                </a:lnTo>
                <a:lnTo>
                  <a:pt x="17735" y="21600"/>
                </a:lnTo>
                <a:lnTo>
                  <a:pt x="17735" y="17596"/>
                </a:lnTo>
                <a:lnTo>
                  <a:pt x="21600" y="10800"/>
                </a:lnTo>
                <a:lnTo>
                  <a:pt x="17735" y="4004"/>
                </a:lnTo>
                <a:lnTo>
                  <a:pt x="17735" y="0"/>
                </a:lnTo>
                <a:close/>
              </a:path>
            </a:pathLst>
          </a:custGeom>
          <a:solidFill>
            <a:srgbClr val="B5B5B6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1300480">
              <a:defRPr b="1" sz="4400"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sp>
        <p:nvSpPr>
          <p:cNvPr id="293" name="文本框 23"/>
          <p:cNvSpPr/>
          <p:nvPr/>
        </p:nvSpPr>
        <p:spPr>
          <a:xfrm>
            <a:off x="3062711" y="5845164"/>
            <a:ext cx="312264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 anchor="ctr">
            <a:spAutoFit/>
          </a:bodyPr>
          <a:lstStyle>
            <a:lvl1pPr defTabSz="1300480">
              <a:defRPr b="1" sz="2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94" name="直接连接符 24"/>
          <p:cNvSpPr/>
          <p:nvPr/>
        </p:nvSpPr>
        <p:spPr>
          <a:xfrm>
            <a:off x="3603957" y="6358946"/>
            <a:ext cx="6400002" cy="1"/>
          </a:xfrm>
          <a:prstGeom prst="line">
            <a:avLst/>
          </a:prstGeom>
          <a:ln w="3175">
            <a:solidFill>
              <a:srgbClr val="B5B5B6"/>
            </a:solidFill>
            <a:miter/>
          </a:ln>
        </p:spPr>
        <p:txBody>
          <a:bodyPr lIns="65023" tIns="65023" rIns="65023" bIns="65023"/>
          <a:lstStyle/>
          <a:p>
            <a:pPr algn="l" defTabSz="1300480">
              <a:defRPr sz="2400"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sp>
        <p:nvSpPr>
          <p:cNvPr id="295" name="Freeform 10"/>
          <p:cNvSpPr/>
          <p:nvPr/>
        </p:nvSpPr>
        <p:spPr>
          <a:xfrm>
            <a:off x="2619071" y="7178312"/>
            <a:ext cx="1199542" cy="4890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735" y="0"/>
                </a:moveTo>
                <a:lnTo>
                  <a:pt x="3877" y="0"/>
                </a:lnTo>
                <a:lnTo>
                  <a:pt x="3877" y="4004"/>
                </a:lnTo>
                <a:lnTo>
                  <a:pt x="0" y="10800"/>
                </a:lnTo>
                <a:lnTo>
                  <a:pt x="3877" y="17596"/>
                </a:lnTo>
                <a:lnTo>
                  <a:pt x="3877" y="21600"/>
                </a:lnTo>
                <a:lnTo>
                  <a:pt x="17735" y="21600"/>
                </a:lnTo>
                <a:lnTo>
                  <a:pt x="17735" y="17596"/>
                </a:lnTo>
                <a:lnTo>
                  <a:pt x="21600" y="10800"/>
                </a:lnTo>
                <a:lnTo>
                  <a:pt x="17735" y="4004"/>
                </a:lnTo>
                <a:lnTo>
                  <a:pt x="17735" y="0"/>
                </a:lnTo>
                <a:close/>
              </a:path>
            </a:pathLst>
          </a:custGeom>
          <a:solidFill>
            <a:srgbClr val="B5B5B6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1300480">
              <a:defRPr b="1" sz="4400"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sp>
        <p:nvSpPr>
          <p:cNvPr id="296" name="文本框 33"/>
          <p:cNvSpPr/>
          <p:nvPr/>
        </p:nvSpPr>
        <p:spPr>
          <a:xfrm>
            <a:off x="3062711" y="7153573"/>
            <a:ext cx="312264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 anchor="ctr">
            <a:spAutoFit/>
          </a:bodyPr>
          <a:lstStyle>
            <a:lvl1pPr defTabSz="1300480">
              <a:defRPr b="1" sz="2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297" name="直接连接符 34"/>
          <p:cNvSpPr/>
          <p:nvPr/>
        </p:nvSpPr>
        <p:spPr>
          <a:xfrm>
            <a:off x="3603957" y="7667355"/>
            <a:ext cx="6400002" cy="1"/>
          </a:xfrm>
          <a:prstGeom prst="line">
            <a:avLst/>
          </a:prstGeom>
          <a:ln w="3175">
            <a:solidFill>
              <a:srgbClr val="B5B5B6"/>
            </a:solidFill>
            <a:miter/>
          </a:ln>
        </p:spPr>
        <p:txBody>
          <a:bodyPr lIns="65023" tIns="65023" rIns="65023" bIns="65023"/>
          <a:lstStyle/>
          <a:p>
            <a:pPr algn="l" defTabSz="1300480">
              <a:defRPr sz="2400"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sp>
        <p:nvSpPr>
          <p:cNvPr id="298" name="文本框 10"/>
          <p:cNvSpPr/>
          <p:nvPr/>
        </p:nvSpPr>
        <p:spPr>
          <a:xfrm>
            <a:off x="4145881" y="1812955"/>
            <a:ext cx="6239847" cy="561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1300480">
              <a:defRPr sz="3400">
                <a:solidFill>
                  <a:srgbClr val="5E5E5E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r>
              <a:t>应用研究背景</a:t>
            </a:r>
          </a:p>
        </p:txBody>
      </p:sp>
      <p:sp>
        <p:nvSpPr>
          <p:cNvPr id="299" name="文本框 15"/>
          <p:cNvSpPr/>
          <p:nvPr/>
        </p:nvSpPr>
        <p:spPr>
          <a:xfrm>
            <a:off x="4145881" y="3121360"/>
            <a:ext cx="6239847" cy="561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1300480">
              <a:defRPr sz="3400"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>
              <a:defRPr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rPr>
                <a:latin typeface="等线"/>
                <a:ea typeface="等线"/>
                <a:cs typeface="等线"/>
                <a:sym typeface="等线"/>
              </a:rPr>
              <a:t>我们的贡献</a:t>
            </a:r>
          </a:p>
        </p:txBody>
      </p:sp>
      <p:sp>
        <p:nvSpPr>
          <p:cNvPr id="300" name="文本框 20"/>
          <p:cNvSpPr/>
          <p:nvPr/>
        </p:nvSpPr>
        <p:spPr>
          <a:xfrm>
            <a:off x="4145881" y="4429767"/>
            <a:ext cx="6239847" cy="650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1300480">
              <a:defRPr sz="3400">
                <a:solidFill>
                  <a:srgbClr val="5E5E5E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>
              <a:defRPr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rPr>
                <a:latin typeface="等线"/>
                <a:ea typeface="等线"/>
                <a:cs typeface="等线"/>
                <a:sym typeface="等线"/>
              </a:rPr>
              <a:t>区块链技术与Hyperledger</a:t>
            </a:r>
          </a:p>
        </p:txBody>
      </p:sp>
      <p:sp>
        <p:nvSpPr>
          <p:cNvPr id="301" name="文本框 25"/>
          <p:cNvSpPr/>
          <p:nvPr/>
        </p:nvSpPr>
        <p:spPr>
          <a:xfrm>
            <a:off x="4145881" y="5738173"/>
            <a:ext cx="6239847" cy="561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1300480">
              <a:defRPr sz="3400">
                <a:solidFill>
                  <a:srgbClr val="5E5E5E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r>
              <a:t>数字证书颁发与验证系统</a:t>
            </a:r>
          </a:p>
        </p:txBody>
      </p:sp>
      <p:sp>
        <p:nvSpPr>
          <p:cNvPr id="302" name="文本框 35"/>
          <p:cNvSpPr/>
          <p:nvPr/>
        </p:nvSpPr>
        <p:spPr>
          <a:xfrm>
            <a:off x="4145881" y="7046581"/>
            <a:ext cx="6239847" cy="561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1300480">
              <a:defRPr sz="3400">
                <a:solidFill>
                  <a:srgbClr val="5E5E5E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>
              <a:defRPr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rPr>
                <a:latin typeface="等线"/>
                <a:ea typeface="等线"/>
                <a:cs typeface="等线"/>
                <a:sym typeface="等线"/>
              </a:rPr>
              <a:t>基于供应链的产品溯源系统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灯片编号占位符 5"/>
          <p:cNvSpPr/>
          <p:nvPr>
            <p:ph type="sldNum" sz="quarter" idx="2"/>
          </p:nvPr>
        </p:nvSpPr>
        <p:spPr>
          <a:xfrm>
            <a:off x="12369920" y="443384"/>
            <a:ext cx="245599" cy="3713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5" name="内容占位符 4"/>
          <p:cNvSpPr/>
          <p:nvPr>
            <p:ph type="body" idx="1"/>
          </p:nvPr>
        </p:nvSpPr>
        <p:spPr>
          <a:xfrm>
            <a:off x="702613" y="2397408"/>
            <a:ext cx="11907076" cy="6999465"/>
          </a:xfrm>
          <a:prstGeom prst="rect">
            <a:avLst/>
          </a:prstGeom>
        </p:spPr>
        <p:txBody>
          <a:bodyPr/>
          <a:lstStyle/>
          <a:p>
            <a:pPr marL="307238" indent="-307238" defTabSz="1248460">
              <a:spcBef>
                <a:spcPts val="1300"/>
              </a:spcBef>
              <a:defRPr sz="2688"/>
            </a:pPr>
            <a:r>
              <a:rPr>
                <a:latin typeface="等线"/>
                <a:ea typeface="等线"/>
                <a:cs typeface="等线"/>
                <a:sym typeface="等线"/>
              </a:rPr>
              <a:t>基于</a:t>
            </a:r>
            <a:r>
              <a:t>Hyperledger，提出若干商业网络的解决方案，并搭建相应的区块链应用</a:t>
            </a:r>
          </a:p>
          <a:p>
            <a:pPr lvl="1" marL="1083733" indent="-474133" defTabSz="1248460">
              <a:spcBef>
                <a:spcPts val="600"/>
              </a:spcBef>
              <a:buClrTx/>
              <a:buFontTx/>
              <a:buAutoNum type="arabicPeriod" startAt="1"/>
              <a:defRPr sz="2304"/>
            </a:pPr>
            <a:r>
              <a:rPr b="1" sz="2688">
                <a:latin typeface="等线"/>
                <a:ea typeface="等线"/>
                <a:cs typeface="等线"/>
                <a:sym typeface="等线"/>
              </a:rPr>
              <a:t>数字证书颁发与验证系统</a:t>
            </a:r>
            <a:r>
              <a:rPr>
                <a:latin typeface="等线"/>
                <a:ea typeface="等线"/>
                <a:cs typeface="等线"/>
                <a:sym typeface="等线"/>
              </a:rPr>
              <a:t> - 基于Hyperledger Fabric（简称HLF） 0.6版本</a:t>
            </a:r>
            <a:endParaRPr>
              <a:latin typeface="等线"/>
              <a:ea typeface="等线"/>
              <a:cs typeface="等线"/>
              <a:sym typeface="等线"/>
            </a:endParaRPr>
          </a:p>
          <a:p>
            <a:pPr lvl="1" marL="1083733" indent="-474133" defTabSz="1248460">
              <a:spcBef>
                <a:spcPts val="600"/>
              </a:spcBef>
              <a:buClrTx/>
              <a:buFontTx/>
              <a:buAutoNum type="arabicPeriod" startAt="1"/>
              <a:defRPr sz="2304"/>
            </a:pPr>
            <a:r>
              <a:rPr b="1" sz="2688">
                <a:latin typeface="等线"/>
                <a:ea typeface="等线"/>
                <a:cs typeface="等线"/>
                <a:sym typeface="等线"/>
              </a:rPr>
              <a:t>基于供应链的产品</a:t>
            </a:r>
            <a:r>
              <a:rPr b="1" sz="2688"/>
              <a:t>追踪与溯源系统</a:t>
            </a:r>
            <a:r>
              <a:t> - 基于HLF 1.0版本与Hyperledger Composer</a:t>
            </a:r>
          </a:p>
          <a:p>
            <a:pPr marL="307238" indent="-307238" defTabSz="1248460">
              <a:spcBef>
                <a:spcPts val="1300"/>
              </a:spcBef>
              <a:defRPr sz="2688"/>
            </a:pPr>
            <a:r>
              <a:rPr>
                <a:latin typeface="等线"/>
                <a:ea typeface="等线"/>
                <a:cs typeface="等线"/>
                <a:sym typeface="等线"/>
              </a:rPr>
              <a:t>对搭建的</a:t>
            </a:r>
            <a:r>
              <a:t>区块链应用进行评估、改进与探索</a:t>
            </a:r>
          </a:p>
          <a:p>
            <a:pPr lvl="1" marL="746150" indent="-307238" defTabSz="1248460">
              <a:lnSpc>
                <a:spcPct val="100000"/>
              </a:lnSpc>
              <a:spcBef>
                <a:spcPts val="1300"/>
              </a:spcBef>
              <a:defRPr sz="2304"/>
            </a:pPr>
            <a:r>
              <a:t>项目中期，发现HLF 0.6版本存在</a:t>
            </a:r>
            <a:r>
              <a:rPr b="1"/>
              <a:t>不足之处</a:t>
            </a:r>
            <a:r>
              <a:t>（安全性、机密性、可扩展性），采用最新版本的HLF 1.0 Alpha开发第二个应用</a:t>
            </a:r>
          </a:p>
          <a:p>
            <a:pPr lvl="1" marL="746150" indent="-307238" defTabSz="1248460">
              <a:lnSpc>
                <a:spcPct val="100000"/>
              </a:lnSpc>
              <a:spcBef>
                <a:spcPts val="1300"/>
              </a:spcBef>
              <a:defRPr sz="2304"/>
            </a:pPr>
            <a:r>
              <a:t>项目后期，关注更加复杂、前人试水更少的</a:t>
            </a:r>
            <a:r>
              <a:rPr b="1"/>
              <a:t>供应链</a:t>
            </a:r>
            <a:r>
              <a:t>，并尝试使用最新的Composer套件搭建AngularJS应用，总结出新的区块链应用搭建流程</a:t>
            </a:r>
          </a:p>
          <a:p>
            <a:pPr lvl="1" marL="746150" indent="-307238" defTabSz="1248460">
              <a:lnSpc>
                <a:spcPct val="100000"/>
              </a:lnSpc>
              <a:spcBef>
                <a:spcPts val="1300"/>
              </a:spcBef>
              <a:defRPr sz="2304"/>
            </a:pPr>
            <a:r>
              <a:t>研究不止，展望商业网络与区块链技术融合的</a:t>
            </a:r>
            <a:r>
              <a:rPr b="1"/>
              <a:t>新方向——与数据分析相结合，为风险管理与评估服务</a:t>
            </a:r>
          </a:p>
        </p:txBody>
      </p:sp>
      <p:sp>
        <p:nvSpPr>
          <p:cNvPr id="306" name="标题 3"/>
          <p:cNvSpPr/>
          <p:nvPr>
            <p:ph type="title"/>
          </p:nvPr>
        </p:nvSpPr>
        <p:spPr>
          <a:xfrm>
            <a:off x="702613" y="1387519"/>
            <a:ext cx="11907076" cy="819201"/>
          </a:xfrm>
          <a:prstGeom prst="rect">
            <a:avLst/>
          </a:prstGeom>
        </p:spPr>
        <p:txBody>
          <a:bodyPr/>
          <a:lstStyle/>
          <a:p>
            <a:pPr/>
            <a:r>
              <a:t>我们的贡献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标题 1"/>
          <p:cNvSpPr/>
          <p:nvPr>
            <p:ph type="title"/>
          </p:nvPr>
        </p:nvSpPr>
        <p:spPr>
          <a:xfrm>
            <a:off x="460586" y="334416"/>
            <a:ext cx="9208201" cy="479800"/>
          </a:xfrm>
          <a:prstGeom prst="rect">
            <a:avLst/>
          </a:prstGeom>
        </p:spPr>
        <p:txBody>
          <a:bodyPr/>
          <a:lstStyle/>
          <a:p>
            <a:pPr defTabSz="1222451">
              <a:defRPr sz="2256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目录 </a:t>
            </a:r>
            <a:r>
              <a:t>Contents</a:t>
            </a:r>
          </a:p>
        </p:txBody>
      </p:sp>
      <p:sp>
        <p:nvSpPr>
          <p:cNvPr id="309" name="Freeform 10"/>
          <p:cNvSpPr/>
          <p:nvPr/>
        </p:nvSpPr>
        <p:spPr>
          <a:xfrm>
            <a:off x="2619071" y="1944685"/>
            <a:ext cx="1199542" cy="489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735" y="0"/>
                </a:moveTo>
                <a:lnTo>
                  <a:pt x="3877" y="0"/>
                </a:lnTo>
                <a:lnTo>
                  <a:pt x="3877" y="4004"/>
                </a:lnTo>
                <a:lnTo>
                  <a:pt x="0" y="10800"/>
                </a:lnTo>
                <a:lnTo>
                  <a:pt x="3877" y="17596"/>
                </a:lnTo>
                <a:lnTo>
                  <a:pt x="3877" y="21600"/>
                </a:lnTo>
                <a:lnTo>
                  <a:pt x="17735" y="21600"/>
                </a:lnTo>
                <a:lnTo>
                  <a:pt x="17735" y="17596"/>
                </a:lnTo>
                <a:lnTo>
                  <a:pt x="21600" y="10800"/>
                </a:lnTo>
                <a:lnTo>
                  <a:pt x="17735" y="4004"/>
                </a:lnTo>
                <a:lnTo>
                  <a:pt x="17735" y="0"/>
                </a:lnTo>
                <a:close/>
              </a:path>
            </a:pathLst>
          </a:custGeom>
          <a:solidFill>
            <a:srgbClr val="B5B5B6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1300480">
              <a:defRPr b="1" sz="4400"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sp>
        <p:nvSpPr>
          <p:cNvPr id="310" name="文本框 4"/>
          <p:cNvSpPr/>
          <p:nvPr/>
        </p:nvSpPr>
        <p:spPr>
          <a:xfrm>
            <a:off x="3062711" y="1919946"/>
            <a:ext cx="312264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 anchor="ctr">
            <a:spAutoFit/>
          </a:bodyPr>
          <a:lstStyle>
            <a:lvl1pPr defTabSz="1300480">
              <a:defRPr b="1" sz="2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11" name="直接连接符 6"/>
          <p:cNvSpPr/>
          <p:nvPr/>
        </p:nvSpPr>
        <p:spPr>
          <a:xfrm>
            <a:off x="3603957" y="2433727"/>
            <a:ext cx="6400002" cy="1"/>
          </a:xfrm>
          <a:prstGeom prst="line">
            <a:avLst/>
          </a:prstGeom>
          <a:ln w="3175">
            <a:solidFill>
              <a:srgbClr val="B5B5B6"/>
            </a:solidFill>
            <a:miter/>
          </a:ln>
        </p:spPr>
        <p:txBody>
          <a:bodyPr lIns="65023" tIns="65023" rIns="65023" bIns="65023"/>
          <a:lstStyle/>
          <a:p>
            <a:pPr algn="l" defTabSz="1300480">
              <a:defRPr sz="2400"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sp>
        <p:nvSpPr>
          <p:cNvPr id="312" name="Freeform 10"/>
          <p:cNvSpPr/>
          <p:nvPr/>
        </p:nvSpPr>
        <p:spPr>
          <a:xfrm>
            <a:off x="2619071" y="3253091"/>
            <a:ext cx="1199542" cy="4890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735" y="0"/>
                </a:moveTo>
                <a:lnTo>
                  <a:pt x="3877" y="0"/>
                </a:lnTo>
                <a:lnTo>
                  <a:pt x="3877" y="4004"/>
                </a:lnTo>
                <a:lnTo>
                  <a:pt x="0" y="10800"/>
                </a:lnTo>
                <a:lnTo>
                  <a:pt x="3877" y="17596"/>
                </a:lnTo>
                <a:lnTo>
                  <a:pt x="3877" y="21600"/>
                </a:lnTo>
                <a:lnTo>
                  <a:pt x="17735" y="21600"/>
                </a:lnTo>
                <a:lnTo>
                  <a:pt x="17735" y="17596"/>
                </a:lnTo>
                <a:lnTo>
                  <a:pt x="21600" y="10800"/>
                </a:lnTo>
                <a:lnTo>
                  <a:pt x="17735" y="4004"/>
                </a:lnTo>
                <a:lnTo>
                  <a:pt x="17735" y="0"/>
                </a:lnTo>
                <a:close/>
              </a:path>
            </a:pathLst>
          </a:custGeom>
          <a:solidFill>
            <a:srgbClr val="B5B5B6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1300480">
              <a:defRPr b="1" sz="4400"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sp>
        <p:nvSpPr>
          <p:cNvPr id="313" name="文本框 13"/>
          <p:cNvSpPr/>
          <p:nvPr/>
        </p:nvSpPr>
        <p:spPr>
          <a:xfrm>
            <a:off x="3062711" y="3228352"/>
            <a:ext cx="312264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 anchor="ctr">
            <a:spAutoFit/>
          </a:bodyPr>
          <a:lstStyle>
            <a:lvl1pPr defTabSz="1300480">
              <a:defRPr b="1" sz="2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14" name="直接连接符 14"/>
          <p:cNvSpPr/>
          <p:nvPr/>
        </p:nvSpPr>
        <p:spPr>
          <a:xfrm>
            <a:off x="3603957" y="3742133"/>
            <a:ext cx="6400002" cy="1"/>
          </a:xfrm>
          <a:prstGeom prst="line">
            <a:avLst/>
          </a:prstGeom>
          <a:ln w="3175">
            <a:solidFill>
              <a:srgbClr val="B5B5B6"/>
            </a:solidFill>
            <a:miter/>
          </a:ln>
        </p:spPr>
        <p:txBody>
          <a:bodyPr lIns="65023" tIns="65023" rIns="65023" bIns="65023"/>
          <a:lstStyle/>
          <a:p>
            <a:pPr algn="l" defTabSz="1300480">
              <a:defRPr sz="2400"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sp>
        <p:nvSpPr>
          <p:cNvPr id="315" name="Freeform 10"/>
          <p:cNvSpPr/>
          <p:nvPr/>
        </p:nvSpPr>
        <p:spPr>
          <a:xfrm>
            <a:off x="2619071" y="4561497"/>
            <a:ext cx="1199542" cy="489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735" y="0"/>
                </a:moveTo>
                <a:lnTo>
                  <a:pt x="3877" y="0"/>
                </a:lnTo>
                <a:lnTo>
                  <a:pt x="3877" y="4004"/>
                </a:lnTo>
                <a:lnTo>
                  <a:pt x="0" y="10800"/>
                </a:lnTo>
                <a:lnTo>
                  <a:pt x="3877" y="17596"/>
                </a:lnTo>
                <a:lnTo>
                  <a:pt x="3877" y="21600"/>
                </a:lnTo>
                <a:lnTo>
                  <a:pt x="17735" y="21600"/>
                </a:lnTo>
                <a:lnTo>
                  <a:pt x="17735" y="17596"/>
                </a:lnTo>
                <a:lnTo>
                  <a:pt x="21600" y="10800"/>
                </a:lnTo>
                <a:lnTo>
                  <a:pt x="17735" y="4004"/>
                </a:lnTo>
                <a:lnTo>
                  <a:pt x="17735" y="0"/>
                </a:lnTo>
                <a:close/>
              </a:path>
            </a:pathLst>
          </a:custGeom>
          <a:solidFill>
            <a:srgbClr val="004098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1300480">
              <a:defRPr b="1" sz="4400"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sp>
        <p:nvSpPr>
          <p:cNvPr id="316" name="文本框 18"/>
          <p:cNvSpPr/>
          <p:nvPr/>
        </p:nvSpPr>
        <p:spPr>
          <a:xfrm>
            <a:off x="3062711" y="4536758"/>
            <a:ext cx="312264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 anchor="ctr">
            <a:spAutoFit/>
          </a:bodyPr>
          <a:lstStyle>
            <a:lvl1pPr defTabSz="1300480">
              <a:defRPr b="1" sz="2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317" name="直接连接符 19"/>
          <p:cNvSpPr/>
          <p:nvPr/>
        </p:nvSpPr>
        <p:spPr>
          <a:xfrm>
            <a:off x="3603957" y="5050540"/>
            <a:ext cx="6400002" cy="1"/>
          </a:xfrm>
          <a:prstGeom prst="line">
            <a:avLst/>
          </a:prstGeom>
          <a:ln w="3175">
            <a:solidFill>
              <a:srgbClr val="004098"/>
            </a:solidFill>
            <a:miter/>
          </a:ln>
        </p:spPr>
        <p:txBody>
          <a:bodyPr lIns="65023" tIns="65023" rIns="65023" bIns="65023"/>
          <a:lstStyle/>
          <a:p>
            <a:pPr algn="l" defTabSz="1300480">
              <a:defRPr sz="2400"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sp>
        <p:nvSpPr>
          <p:cNvPr id="318" name="Freeform 10"/>
          <p:cNvSpPr/>
          <p:nvPr/>
        </p:nvSpPr>
        <p:spPr>
          <a:xfrm>
            <a:off x="2619071" y="5869903"/>
            <a:ext cx="1199542" cy="489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735" y="0"/>
                </a:moveTo>
                <a:lnTo>
                  <a:pt x="3877" y="0"/>
                </a:lnTo>
                <a:lnTo>
                  <a:pt x="3877" y="4004"/>
                </a:lnTo>
                <a:lnTo>
                  <a:pt x="0" y="10800"/>
                </a:lnTo>
                <a:lnTo>
                  <a:pt x="3877" y="17596"/>
                </a:lnTo>
                <a:lnTo>
                  <a:pt x="3877" y="21600"/>
                </a:lnTo>
                <a:lnTo>
                  <a:pt x="17735" y="21600"/>
                </a:lnTo>
                <a:lnTo>
                  <a:pt x="17735" y="17596"/>
                </a:lnTo>
                <a:lnTo>
                  <a:pt x="21600" y="10800"/>
                </a:lnTo>
                <a:lnTo>
                  <a:pt x="17735" y="4004"/>
                </a:lnTo>
                <a:lnTo>
                  <a:pt x="17735" y="0"/>
                </a:lnTo>
                <a:close/>
              </a:path>
            </a:pathLst>
          </a:custGeom>
          <a:solidFill>
            <a:srgbClr val="B5B5B6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1300480">
              <a:defRPr b="1" sz="4400"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sp>
        <p:nvSpPr>
          <p:cNvPr id="319" name="文本框 23"/>
          <p:cNvSpPr/>
          <p:nvPr/>
        </p:nvSpPr>
        <p:spPr>
          <a:xfrm>
            <a:off x="3062711" y="5845164"/>
            <a:ext cx="312264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 anchor="ctr">
            <a:spAutoFit/>
          </a:bodyPr>
          <a:lstStyle>
            <a:lvl1pPr defTabSz="1300480">
              <a:defRPr b="1" sz="2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320" name="直接连接符 24"/>
          <p:cNvSpPr/>
          <p:nvPr/>
        </p:nvSpPr>
        <p:spPr>
          <a:xfrm>
            <a:off x="3603957" y="6358946"/>
            <a:ext cx="6400002" cy="1"/>
          </a:xfrm>
          <a:prstGeom prst="line">
            <a:avLst/>
          </a:prstGeom>
          <a:ln w="3175">
            <a:solidFill>
              <a:srgbClr val="B5B5B6"/>
            </a:solidFill>
            <a:miter/>
          </a:ln>
        </p:spPr>
        <p:txBody>
          <a:bodyPr lIns="65023" tIns="65023" rIns="65023" bIns="65023"/>
          <a:lstStyle/>
          <a:p>
            <a:pPr algn="l" defTabSz="1300480">
              <a:defRPr sz="2400"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sp>
        <p:nvSpPr>
          <p:cNvPr id="321" name="Freeform 10"/>
          <p:cNvSpPr/>
          <p:nvPr/>
        </p:nvSpPr>
        <p:spPr>
          <a:xfrm>
            <a:off x="2619071" y="7178312"/>
            <a:ext cx="1199542" cy="4890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735" y="0"/>
                </a:moveTo>
                <a:lnTo>
                  <a:pt x="3877" y="0"/>
                </a:lnTo>
                <a:lnTo>
                  <a:pt x="3877" y="4004"/>
                </a:lnTo>
                <a:lnTo>
                  <a:pt x="0" y="10800"/>
                </a:lnTo>
                <a:lnTo>
                  <a:pt x="3877" y="17596"/>
                </a:lnTo>
                <a:lnTo>
                  <a:pt x="3877" y="21600"/>
                </a:lnTo>
                <a:lnTo>
                  <a:pt x="17735" y="21600"/>
                </a:lnTo>
                <a:lnTo>
                  <a:pt x="17735" y="17596"/>
                </a:lnTo>
                <a:lnTo>
                  <a:pt x="21600" y="10800"/>
                </a:lnTo>
                <a:lnTo>
                  <a:pt x="17735" y="4004"/>
                </a:lnTo>
                <a:lnTo>
                  <a:pt x="17735" y="0"/>
                </a:lnTo>
                <a:close/>
              </a:path>
            </a:pathLst>
          </a:custGeom>
          <a:solidFill>
            <a:srgbClr val="B5B5B6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1300480">
              <a:defRPr b="1" sz="4400"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sp>
        <p:nvSpPr>
          <p:cNvPr id="322" name="文本框 33"/>
          <p:cNvSpPr/>
          <p:nvPr/>
        </p:nvSpPr>
        <p:spPr>
          <a:xfrm>
            <a:off x="3062711" y="7153573"/>
            <a:ext cx="312264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 anchor="ctr">
            <a:spAutoFit/>
          </a:bodyPr>
          <a:lstStyle>
            <a:lvl1pPr defTabSz="1300480">
              <a:defRPr b="1" sz="2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323" name="直接连接符 34"/>
          <p:cNvSpPr/>
          <p:nvPr/>
        </p:nvSpPr>
        <p:spPr>
          <a:xfrm>
            <a:off x="3603957" y="7667355"/>
            <a:ext cx="6400002" cy="1"/>
          </a:xfrm>
          <a:prstGeom prst="line">
            <a:avLst/>
          </a:prstGeom>
          <a:ln w="3175">
            <a:solidFill>
              <a:srgbClr val="B5B5B6"/>
            </a:solidFill>
            <a:miter/>
          </a:ln>
        </p:spPr>
        <p:txBody>
          <a:bodyPr lIns="65023" tIns="65023" rIns="65023" bIns="65023"/>
          <a:lstStyle/>
          <a:p>
            <a:pPr algn="l" defTabSz="1300480">
              <a:defRPr sz="2400">
                <a:latin typeface="等线 Light"/>
                <a:ea typeface="等线 Light"/>
                <a:cs typeface="等线 Light"/>
                <a:sym typeface="等线 Light"/>
              </a:defRPr>
            </a:pPr>
          </a:p>
        </p:txBody>
      </p:sp>
      <p:sp>
        <p:nvSpPr>
          <p:cNvPr id="324" name="文本框 10"/>
          <p:cNvSpPr/>
          <p:nvPr/>
        </p:nvSpPr>
        <p:spPr>
          <a:xfrm>
            <a:off x="4145881" y="1812955"/>
            <a:ext cx="6239847" cy="561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1300480">
              <a:defRPr sz="3400">
                <a:solidFill>
                  <a:srgbClr val="5E5E5E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r>
              <a:t>应用研究背景</a:t>
            </a:r>
          </a:p>
        </p:txBody>
      </p:sp>
      <p:sp>
        <p:nvSpPr>
          <p:cNvPr id="325" name="文本框 15"/>
          <p:cNvSpPr/>
          <p:nvPr/>
        </p:nvSpPr>
        <p:spPr>
          <a:xfrm>
            <a:off x="4145881" y="3121360"/>
            <a:ext cx="6239847" cy="561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1300480">
              <a:defRPr sz="3400">
                <a:solidFill>
                  <a:srgbClr val="5E5E5E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>
              <a:defRPr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rPr>
                <a:latin typeface="等线"/>
                <a:ea typeface="等线"/>
                <a:cs typeface="等线"/>
                <a:sym typeface="等线"/>
              </a:rPr>
              <a:t>我们的贡献</a:t>
            </a:r>
          </a:p>
        </p:txBody>
      </p:sp>
      <p:sp>
        <p:nvSpPr>
          <p:cNvPr id="326" name="文本框 20"/>
          <p:cNvSpPr/>
          <p:nvPr/>
        </p:nvSpPr>
        <p:spPr>
          <a:xfrm>
            <a:off x="4145881" y="4429767"/>
            <a:ext cx="6239847" cy="650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1300480">
              <a:defRPr sz="3400"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>
              <a:defRPr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rPr>
                <a:latin typeface="等线"/>
                <a:ea typeface="等线"/>
                <a:cs typeface="等线"/>
                <a:sym typeface="等线"/>
              </a:rPr>
              <a:t>区块链技术与Hyperledger</a:t>
            </a:r>
          </a:p>
        </p:txBody>
      </p:sp>
      <p:sp>
        <p:nvSpPr>
          <p:cNvPr id="327" name="文本框 25"/>
          <p:cNvSpPr/>
          <p:nvPr/>
        </p:nvSpPr>
        <p:spPr>
          <a:xfrm>
            <a:off x="4145881" y="5738173"/>
            <a:ext cx="6239847" cy="561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1300480">
              <a:defRPr sz="3400">
                <a:solidFill>
                  <a:srgbClr val="5E5E5E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r>
              <a:t>数字证书颁发与验证系统</a:t>
            </a:r>
          </a:p>
        </p:txBody>
      </p:sp>
      <p:sp>
        <p:nvSpPr>
          <p:cNvPr id="328" name="文本框 35"/>
          <p:cNvSpPr/>
          <p:nvPr/>
        </p:nvSpPr>
        <p:spPr>
          <a:xfrm>
            <a:off x="4145881" y="7046581"/>
            <a:ext cx="6239847" cy="561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1300480">
              <a:defRPr sz="3400">
                <a:solidFill>
                  <a:srgbClr val="5E5E5E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>
              <a:defRPr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rPr>
                <a:latin typeface="等线"/>
                <a:ea typeface="等线"/>
                <a:cs typeface="等线"/>
                <a:sym typeface="等线"/>
              </a:rPr>
              <a:t>基于供应链的产品溯源系统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灯片编号占位符 5"/>
          <p:cNvSpPr/>
          <p:nvPr>
            <p:ph type="sldNum" sz="quarter" idx="2"/>
          </p:nvPr>
        </p:nvSpPr>
        <p:spPr>
          <a:xfrm>
            <a:off x="12369920" y="443384"/>
            <a:ext cx="245599" cy="3713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1" name="标题 3"/>
          <p:cNvSpPr/>
          <p:nvPr>
            <p:ph type="title"/>
          </p:nvPr>
        </p:nvSpPr>
        <p:spPr>
          <a:xfrm>
            <a:off x="702613" y="1387519"/>
            <a:ext cx="11907076" cy="819201"/>
          </a:xfrm>
          <a:prstGeom prst="rect">
            <a:avLst/>
          </a:prstGeom>
        </p:spPr>
        <p:txBody>
          <a:bodyPr/>
          <a:lstStyle/>
          <a:p>
            <a:pPr/>
            <a:r>
              <a:t>时下流行的区块链平台</a:t>
            </a:r>
          </a:p>
        </p:txBody>
      </p:sp>
      <p:graphicFrame>
        <p:nvGraphicFramePr>
          <p:cNvPr id="332" name="Table"/>
          <p:cNvGraphicFramePr/>
          <p:nvPr/>
        </p:nvGraphicFramePr>
        <p:xfrm>
          <a:off x="773282" y="2649142"/>
          <a:ext cx="11470936" cy="3323124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1480711"/>
                <a:gridCol w="2846857"/>
                <a:gridCol w="3281916"/>
                <a:gridCol w="3848750"/>
              </a:tblGrid>
              <a:tr h="551737">
                <a:tc>
                  <a:txBody>
                    <a:bodyPr/>
                    <a:lstStyle/>
                    <a:p>
                      <a:pPr defTabSz="914400">
                        <a:defRPr sz="24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solidFill>
                            <a:srgbClr val="FFFFFF"/>
                          </a:solidFill>
                          <a:sym typeface="Helvetica"/>
                        </a:rPr>
                        <a:t>比特币（Bitcoin）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solidFill>
                            <a:srgbClr val="FFFFFF"/>
                          </a:solidFill>
                          <a:sym typeface="Helvetica"/>
                        </a:rPr>
                        <a:t>以太坊（Ethereum）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solidFill>
                            <a:srgbClr val="FFFFFF"/>
                          </a:solidFill>
                          <a:sym typeface="Helvetica"/>
                        </a:rPr>
                        <a:t>超级账本（Hyperledger）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</a:tr>
              <a:tr h="551737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solidFill>
                            <a:srgbClr val="FFFFFF"/>
                          </a:solidFill>
                          <a:sym typeface="Helvetica"/>
                        </a:rPr>
                        <a:t>性质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货币交易平台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货币交易开发平台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400"/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面向企业</a:t>
                      </a:r>
                      <a:r>
                        <a:t>的区开发平台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</a:tr>
              <a:tr h="551737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solidFill>
                            <a:srgbClr val="FFFFFF"/>
                          </a:solidFill>
                          <a:sym typeface="Helvetica"/>
                        </a:rPr>
                        <a:t>货币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比特币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以太币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无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</a:tr>
              <a:tr h="551737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solidFill>
                            <a:srgbClr val="FFFFFF"/>
                          </a:solidFill>
                          <a:sym typeface="Helvetica"/>
                        </a:rPr>
                        <a:t>共识机制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工作证明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工作证明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PBFT, 可插拔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</a:tr>
              <a:tr h="551737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solidFill>
                            <a:srgbClr val="FFFFFF"/>
                          </a:solidFill>
                          <a:sym typeface="Helvetica"/>
                        </a:rPr>
                        <a:t>权限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公开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公开/带权限访问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带权限访问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</a:tr>
              <a:tr h="551737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solidFill>
                            <a:srgbClr val="FFFFFF"/>
                          </a:solidFill>
                          <a:sym typeface="Helvetica"/>
                        </a:rPr>
                        <a:t>智能合约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Script（功能局限）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Solidity（图灵完备）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Go或JAVA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127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33" name="内容占位符 4"/>
          <p:cNvSpPr/>
          <p:nvPr>
            <p:ph type="body" sz="half" idx="1"/>
          </p:nvPr>
        </p:nvSpPr>
        <p:spPr>
          <a:xfrm>
            <a:off x="648230" y="5682868"/>
            <a:ext cx="11708340" cy="3923011"/>
          </a:xfrm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rPr>
                <a:latin typeface="等线"/>
                <a:ea typeface="等线"/>
                <a:cs typeface="等线"/>
                <a:sym typeface="等线"/>
              </a:rPr>
              <a:t>选择</a:t>
            </a:r>
            <a:r>
              <a:rPr>
                <a:latin typeface="等线"/>
                <a:ea typeface="等线"/>
                <a:cs typeface="等线"/>
                <a:sym typeface="等线"/>
              </a:rPr>
              <a:t>Hyperledger</a:t>
            </a:r>
            <a:r>
              <a:t>的理由：</a:t>
            </a:r>
          </a:p>
          <a:p>
            <a:pPr lvl="1" marL="762000" indent="-304800">
              <a:spcBef>
                <a:spcPts val="700"/>
              </a:spcBef>
            </a:pPr>
            <a:r>
              <a:t>工作证明机制不适用于商业网络。</a:t>
            </a:r>
          </a:p>
          <a:p>
            <a:pPr lvl="1" marL="762000" indent="-304800">
              <a:spcBef>
                <a:spcPts val="700"/>
              </a:spcBef>
            </a:pPr>
            <a:r>
              <a:t>联盟链更符合实际商业网络的情景。</a:t>
            </a:r>
          </a:p>
          <a:p>
            <a:pPr lvl="1" marL="762000" indent="-304800">
              <a:spcBef>
                <a:spcPts val="700"/>
              </a:spcBef>
            </a:pPr>
            <a:r>
              <a:t>“货币”的概念在商业网络中应被弱化。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